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5"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rimo"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0" roundtripDataSignature="AMtx7mitFuL8dHiNtYKrW7K6nQLyo9St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FBF352-FFB5-49E9-A9E3-B5A86068B8BC}">
  <a:tblStyle styleId="{12FBF352-FFB5-49E9-A9E3-B5A86068B8B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8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4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4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4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4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4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4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4377349" y="1028700"/>
            <a:ext cx="12881950" cy="8229600"/>
          </a:xfrm>
          <a:custGeom>
            <a:avLst/>
            <a:gdLst/>
            <a:ahLst/>
            <a:cxnLst/>
            <a:rect l="l" t="t" r="r" b="b"/>
            <a:pathLst>
              <a:path w="26263730" h="16778514" extrusionOk="0">
                <a:moveTo>
                  <a:pt x="0" y="0"/>
                </a:moveTo>
                <a:lnTo>
                  <a:pt x="0" y="16778514"/>
                </a:lnTo>
                <a:lnTo>
                  <a:pt x="26263730" y="16778514"/>
                </a:lnTo>
                <a:lnTo>
                  <a:pt x="26263730" y="0"/>
                </a:lnTo>
                <a:lnTo>
                  <a:pt x="0" y="0"/>
                </a:lnTo>
                <a:close/>
                <a:moveTo>
                  <a:pt x="26202770" y="16717555"/>
                </a:moveTo>
                <a:lnTo>
                  <a:pt x="59690" y="16717555"/>
                </a:lnTo>
                <a:lnTo>
                  <a:pt x="59690" y="59690"/>
                </a:lnTo>
                <a:lnTo>
                  <a:pt x="26202770" y="59690"/>
                </a:lnTo>
                <a:lnTo>
                  <a:pt x="26202770" y="16717555"/>
                </a:lnTo>
                <a:close/>
              </a:path>
            </a:pathLst>
          </a:custGeom>
          <a:solidFill>
            <a:srgbClr val="241D27"/>
          </a:solidFill>
          <a:ln>
            <a:noFill/>
          </a:ln>
        </p:spPr>
      </p:sp>
      <p:pic>
        <p:nvPicPr>
          <p:cNvPr id="85" name="Google Shape;85;p1"/>
          <p:cNvPicPr preferRelativeResize="0"/>
          <p:nvPr/>
        </p:nvPicPr>
        <p:blipFill rotWithShape="1">
          <a:blip r:embed="rId3">
            <a:alphaModFix/>
          </a:blip>
          <a:srcRect r="38495"/>
          <a:stretch/>
        </p:blipFill>
        <p:spPr>
          <a:xfrm>
            <a:off x="-765155" y="0"/>
            <a:ext cx="9487495" cy="10287000"/>
          </a:xfrm>
          <a:prstGeom prst="rect">
            <a:avLst/>
          </a:prstGeom>
          <a:noFill/>
          <a:ln>
            <a:noFill/>
          </a:ln>
        </p:spPr>
      </p:pic>
      <p:sp>
        <p:nvSpPr>
          <p:cNvPr id="86" name="Google Shape;86;p1"/>
          <p:cNvSpPr txBox="1"/>
          <p:nvPr/>
        </p:nvSpPr>
        <p:spPr>
          <a:xfrm>
            <a:off x="9640971" y="4371975"/>
            <a:ext cx="10415859" cy="1269578"/>
          </a:xfrm>
          <a:prstGeom prst="rect">
            <a:avLst/>
          </a:prstGeom>
          <a:noFill/>
          <a:ln>
            <a:noFill/>
          </a:ln>
        </p:spPr>
        <p:txBody>
          <a:bodyPr spcFirstLastPara="1" wrap="square" lIns="0" tIns="0" rIns="0" bIns="0" anchor="t" anchorCtr="0">
            <a:spAutoFit/>
          </a:bodyPr>
          <a:lstStyle/>
          <a:p>
            <a:pPr marL="0" marR="0" lvl="0" indent="0" algn="l" rtl="0">
              <a:lnSpc>
                <a:spcPct val="93990"/>
              </a:lnSpc>
              <a:spcBef>
                <a:spcPts val="0"/>
              </a:spcBef>
              <a:spcAft>
                <a:spcPts val="0"/>
              </a:spcAft>
              <a:buNone/>
            </a:pPr>
            <a:r>
              <a:rPr lang="en-US" sz="10500" b="0" i="0" u="none" strike="noStrike" cap="none">
                <a:solidFill>
                  <a:srgbClr val="241D27"/>
                </a:solidFill>
                <a:latin typeface="Arial"/>
                <a:ea typeface="Arial"/>
                <a:cs typeface="Arial"/>
                <a:sym typeface="Arial"/>
              </a:rPr>
              <a:t>PRAYAS</a:t>
            </a:r>
            <a:endParaRPr/>
          </a:p>
        </p:txBody>
      </p:sp>
      <p:sp>
        <p:nvSpPr>
          <p:cNvPr id="87" name="Google Shape;87;p1"/>
          <p:cNvSpPr txBox="1"/>
          <p:nvPr/>
        </p:nvSpPr>
        <p:spPr>
          <a:xfrm>
            <a:off x="9644515" y="5689305"/>
            <a:ext cx="6835160" cy="466598"/>
          </a:xfrm>
          <a:prstGeom prst="rect">
            <a:avLst/>
          </a:prstGeom>
          <a:noFill/>
          <a:ln>
            <a:noFill/>
          </a:ln>
        </p:spPr>
        <p:txBody>
          <a:bodyPr spcFirstLastPara="1" wrap="square" lIns="0" tIns="0" rIns="0" bIns="0" anchor="t" anchorCtr="0">
            <a:spAutoFit/>
          </a:bodyPr>
          <a:lstStyle/>
          <a:p>
            <a:pPr marL="0" marR="0" lvl="0" indent="0" algn="ctr" rtl="0">
              <a:lnSpc>
                <a:spcPct val="112968"/>
              </a:lnSpc>
              <a:spcBef>
                <a:spcPts val="0"/>
              </a:spcBef>
              <a:spcAft>
                <a:spcPts val="0"/>
              </a:spcAft>
              <a:buNone/>
            </a:pPr>
            <a:r>
              <a:rPr lang="en-US" sz="3200" b="0" i="0" u="none" strike="noStrike" cap="none">
                <a:solidFill>
                  <a:srgbClr val="241D27"/>
                </a:solidFill>
                <a:latin typeface="Arial"/>
                <a:ea typeface="Arial"/>
                <a:cs typeface="Arial"/>
                <a:sym typeface="Arial"/>
              </a:rPr>
              <a:t>EXPERIENCING THE HUMANE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10"/>
          <p:cNvSpPr/>
          <p:nvPr/>
        </p:nvSpPr>
        <p:spPr>
          <a:xfrm>
            <a:off x="1137087" y="3973458"/>
            <a:ext cx="15980541" cy="286228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sz="7200" dirty="0">
                <a:solidFill>
                  <a:schemeClr val="lt1"/>
                </a:solidFill>
                <a:latin typeface="Arial"/>
                <a:ea typeface="Arial"/>
                <a:cs typeface="Arial"/>
                <a:sym typeface="Arial"/>
              </a:rPr>
              <a:t>WE CAME ACROSS/IDENTIFIED </a:t>
            </a:r>
            <a:endParaRPr dirty="0"/>
          </a:p>
          <a:p>
            <a:pPr marL="0" marR="0" lvl="0" indent="0" algn="ctr" rtl="0">
              <a:lnSpc>
                <a:spcPct val="125000"/>
              </a:lnSpc>
              <a:spcBef>
                <a:spcPts val="0"/>
              </a:spcBef>
              <a:spcAft>
                <a:spcPts val="0"/>
              </a:spcAft>
              <a:buNone/>
            </a:pPr>
            <a:r>
              <a:rPr lang="en-US" sz="7200" dirty="0">
                <a:solidFill>
                  <a:schemeClr val="lt1"/>
                </a:solidFill>
                <a:latin typeface="Arial"/>
                <a:ea typeface="Arial"/>
                <a:cs typeface="Arial"/>
                <a:sym typeface="Arial"/>
              </a:rPr>
              <a:t>MAIN PROCESSES</a:t>
            </a:r>
            <a:endParaRPr sz="7200" dirty="0">
              <a:solidFill>
                <a:schemeClr val="lt1"/>
              </a:solidFill>
              <a:latin typeface="Arial"/>
              <a:ea typeface="Arial"/>
              <a:cs typeface="Arial"/>
              <a:sym typeface="Arial"/>
            </a:endParaRPr>
          </a:p>
        </p:txBody>
      </p:sp>
      <p:sp>
        <p:nvSpPr>
          <p:cNvPr id="186" name="Google Shape;186;p10"/>
          <p:cNvSpPr/>
          <p:nvPr/>
        </p:nvSpPr>
        <p:spPr>
          <a:xfrm>
            <a:off x="762000" y="685800"/>
            <a:ext cx="16763999" cy="89154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chemeClr val="lt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1"/>
          <p:cNvPicPr preferRelativeResize="0"/>
          <p:nvPr/>
        </p:nvPicPr>
        <p:blipFill rotWithShape="1">
          <a:blip r:embed="rId3">
            <a:alphaModFix/>
          </a:blip>
          <a:srcRect r="10606" b="22549"/>
          <a:stretch/>
        </p:blipFill>
        <p:spPr>
          <a:xfrm>
            <a:off x="2959743" y="1222050"/>
            <a:ext cx="12292315" cy="8229601"/>
          </a:xfrm>
          <a:prstGeom prst="rect">
            <a:avLst/>
          </a:prstGeom>
          <a:noFill/>
          <a:ln>
            <a:noFill/>
          </a:ln>
        </p:spPr>
      </p:pic>
      <p:sp>
        <p:nvSpPr>
          <p:cNvPr id="192" name="Google Shape;192;p11"/>
          <p:cNvSpPr/>
          <p:nvPr/>
        </p:nvSpPr>
        <p:spPr>
          <a:xfrm>
            <a:off x="807775" y="102870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1"/>
          <p:cNvSpPr/>
          <p:nvPr/>
        </p:nvSpPr>
        <p:spPr>
          <a:xfrm>
            <a:off x="969675" y="571500"/>
            <a:ext cx="5878800" cy="13512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REPORT GENERATION</a:t>
            </a:r>
            <a:endParaRPr sz="3709">
              <a:solidFill>
                <a:schemeClr val="lt1"/>
              </a:solidFill>
              <a:latin typeface="Arial"/>
              <a:ea typeface="Arial"/>
              <a:cs typeface="Arial"/>
              <a:sym typeface="Arial"/>
            </a:endParaRPr>
          </a:p>
        </p:txBody>
      </p:sp>
      <p:sp>
        <p:nvSpPr>
          <p:cNvPr id="194" name="Google Shape;194;p11"/>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95" name="Google Shape;195;p11"/>
          <p:cNvSpPr/>
          <p:nvPr/>
        </p:nvSpPr>
        <p:spPr>
          <a:xfrm>
            <a:off x="15520050" y="5715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txBox="1"/>
          <p:nvPr/>
        </p:nvSpPr>
        <p:spPr>
          <a:xfrm>
            <a:off x="16060605" y="14455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11</a:t>
            </a:r>
            <a:endParaRPr sz="400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2"/>
          <p:cNvPicPr preferRelativeResize="0"/>
          <p:nvPr/>
        </p:nvPicPr>
        <p:blipFill rotWithShape="1">
          <a:blip r:embed="rId3">
            <a:alphaModFix/>
          </a:blip>
          <a:srcRect/>
          <a:stretch/>
        </p:blipFill>
        <p:spPr>
          <a:xfrm>
            <a:off x="3432625" y="721506"/>
            <a:ext cx="11346548" cy="8767787"/>
          </a:xfrm>
          <a:prstGeom prst="rect">
            <a:avLst/>
          </a:prstGeom>
          <a:noFill/>
          <a:ln>
            <a:noFill/>
          </a:ln>
        </p:spPr>
      </p:pic>
      <p:sp>
        <p:nvSpPr>
          <p:cNvPr id="202" name="Google Shape;202;p12"/>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03" name="Google Shape;203;p12"/>
          <p:cNvSpPr/>
          <p:nvPr/>
        </p:nvSpPr>
        <p:spPr>
          <a:xfrm>
            <a:off x="609600" y="5842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txBox="1"/>
          <p:nvPr/>
        </p:nvSpPr>
        <p:spPr>
          <a:xfrm>
            <a:off x="1150155" y="14582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12</a:t>
            </a:r>
            <a:endParaRPr sz="4000">
              <a:solidFill>
                <a:srgbClr val="FFFFFF"/>
              </a:solidFill>
              <a:latin typeface="Arial"/>
              <a:ea typeface="Arial"/>
              <a:cs typeface="Arial"/>
              <a:sym typeface="Arial"/>
            </a:endParaRPr>
          </a:p>
        </p:txBody>
      </p:sp>
      <p:grpSp>
        <p:nvGrpSpPr>
          <p:cNvPr id="205" name="Google Shape;205;p12"/>
          <p:cNvGrpSpPr/>
          <p:nvPr/>
        </p:nvGrpSpPr>
        <p:grpSpPr>
          <a:xfrm>
            <a:off x="11108688" y="275548"/>
            <a:ext cx="5699592" cy="1435841"/>
            <a:chOff x="11016795" y="98470"/>
            <a:chExt cx="6202625" cy="1627200"/>
          </a:xfrm>
        </p:grpSpPr>
        <p:sp>
          <p:nvSpPr>
            <p:cNvPr id="206" name="Google Shape;206;p12"/>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2"/>
            <p:cNvSpPr/>
            <p:nvPr/>
          </p:nvSpPr>
          <p:spPr>
            <a:xfrm>
              <a:off x="11388666" y="98470"/>
              <a:ext cx="5394300" cy="16272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POINT GENERATION</a:t>
              </a:r>
              <a:endParaRPr sz="3709">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3"/>
          <p:cNvPicPr preferRelativeResize="0"/>
          <p:nvPr/>
        </p:nvPicPr>
        <p:blipFill rotWithShape="1">
          <a:blip r:embed="rId3">
            <a:alphaModFix/>
          </a:blip>
          <a:srcRect/>
          <a:stretch/>
        </p:blipFill>
        <p:spPr>
          <a:xfrm>
            <a:off x="3738150" y="1219200"/>
            <a:ext cx="10058400" cy="7772400"/>
          </a:xfrm>
          <a:prstGeom prst="rect">
            <a:avLst/>
          </a:prstGeom>
          <a:noFill/>
          <a:ln>
            <a:noFill/>
          </a:ln>
        </p:spPr>
      </p:pic>
      <p:sp>
        <p:nvSpPr>
          <p:cNvPr id="213" name="Google Shape;213;p13"/>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14" name="Google Shape;214;p13"/>
          <p:cNvSpPr/>
          <p:nvPr/>
        </p:nvSpPr>
        <p:spPr>
          <a:xfrm>
            <a:off x="604520" y="599440"/>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txBox="1"/>
          <p:nvPr/>
        </p:nvSpPr>
        <p:spPr>
          <a:xfrm>
            <a:off x="1145075" y="1563556"/>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13</a:t>
            </a:r>
            <a:endParaRPr sz="4000">
              <a:solidFill>
                <a:srgbClr val="FFFFFF"/>
              </a:solidFill>
              <a:latin typeface="Arial"/>
              <a:ea typeface="Arial"/>
              <a:cs typeface="Arial"/>
              <a:sym typeface="Arial"/>
            </a:endParaRPr>
          </a:p>
        </p:txBody>
      </p:sp>
      <p:grpSp>
        <p:nvGrpSpPr>
          <p:cNvPr id="216" name="Google Shape;216;p13"/>
          <p:cNvGrpSpPr/>
          <p:nvPr/>
        </p:nvGrpSpPr>
        <p:grpSpPr>
          <a:xfrm>
            <a:off x="10784585" y="243840"/>
            <a:ext cx="6140515" cy="1563556"/>
            <a:chOff x="11016795" y="359615"/>
            <a:chExt cx="6202625" cy="1189119"/>
          </a:xfrm>
        </p:grpSpPr>
        <p:sp>
          <p:nvSpPr>
            <p:cNvPr id="217" name="Google Shape;217;p13"/>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3"/>
            <p:cNvSpPr/>
            <p:nvPr/>
          </p:nvSpPr>
          <p:spPr>
            <a:xfrm>
              <a:off x="11173299" y="359615"/>
              <a:ext cx="5961604" cy="1043625"/>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USER AUTHENTICATION</a:t>
              </a:r>
              <a:endParaRPr sz="3709" dirty="0">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4"/>
          <p:cNvPicPr preferRelativeResize="0"/>
          <p:nvPr/>
        </p:nvPicPr>
        <p:blipFill rotWithShape="1">
          <a:blip r:embed="rId3">
            <a:alphaModFix/>
          </a:blip>
          <a:srcRect l="790" t="4999" r="20073" b="6666"/>
          <a:stretch/>
        </p:blipFill>
        <p:spPr>
          <a:xfrm>
            <a:off x="1461097" y="2261117"/>
            <a:ext cx="14984803" cy="6673903"/>
          </a:xfrm>
          <a:prstGeom prst="rect">
            <a:avLst/>
          </a:prstGeom>
          <a:noFill/>
          <a:ln>
            <a:noFill/>
          </a:ln>
        </p:spPr>
      </p:pic>
      <p:sp>
        <p:nvSpPr>
          <p:cNvPr id="224" name="Google Shape;224;p14"/>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25" name="Google Shape;225;p14"/>
          <p:cNvSpPr/>
          <p:nvPr/>
        </p:nvSpPr>
        <p:spPr>
          <a:xfrm>
            <a:off x="15484489" y="571499"/>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txBox="1"/>
          <p:nvPr/>
        </p:nvSpPr>
        <p:spPr>
          <a:xfrm>
            <a:off x="16025044" y="1535615"/>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14</a:t>
            </a:r>
            <a:endParaRPr sz="4000">
              <a:solidFill>
                <a:srgbClr val="FFFFFF"/>
              </a:solidFill>
              <a:latin typeface="Arial"/>
              <a:ea typeface="Arial"/>
              <a:cs typeface="Arial"/>
              <a:sym typeface="Arial"/>
            </a:endParaRPr>
          </a:p>
        </p:txBody>
      </p:sp>
      <p:grpSp>
        <p:nvGrpSpPr>
          <p:cNvPr id="227" name="Google Shape;227;p14"/>
          <p:cNvGrpSpPr/>
          <p:nvPr/>
        </p:nvGrpSpPr>
        <p:grpSpPr>
          <a:xfrm>
            <a:off x="1102574" y="-3"/>
            <a:ext cx="18254484" cy="1536802"/>
            <a:chOff x="11016795" y="267992"/>
            <a:chExt cx="9978945" cy="1460700"/>
          </a:xfrm>
        </p:grpSpPr>
        <p:sp>
          <p:nvSpPr>
            <p:cNvPr id="228" name="Google Shape;228;p14"/>
            <p:cNvSpPr/>
            <p:nvPr/>
          </p:nvSpPr>
          <p:spPr>
            <a:xfrm>
              <a:off x="11016795" y="827050"/>
              <a:ext cx="6202625" cy="721684"/>
            </a:xfrm>
            <a:prstGeom prst="roundRect">
              <a:avLst>
                <a:gd name="adj" fmla="val 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4"/>
            <p:cNvSpPr/>
            <p:nvPr/>
          </p:nvSpPr>
          <p:spPr>
            <a:xfrm>
              <a:off x="11706540" y="267992"/>
              <a:ext cx="9289200" cy="14607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PROCESS MATCHING WITH OLD AGE</a:t>
              </a:r>
              <a:endParaRPr sz="3709">
                <a:solidFill>
                  <a:schemeClr val="lt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5"/>
          <p:cNvPicPr preferRelativeResize="0"/>
          <p:nvPr/>
        </p:nvPicPr>
        <p:blipFill rotWithShape="1">
          <a:blip r:embed="rId3">
            <a:alphaModFix/>
          </a:blip>
          <a:srcRect/>
          <a:stretch/>
        </p:blipFill>
        <p:spPr>
          <a:xfrm>
            <a:off x="1562099" y="2705100"/>
            <a:ext cx="15087600" cy="5854525"/>
          </a:xfrm>
          <a:prstGeom prst="rect">
            <a:avLst/>
          </a:prstGeom>
          <a:noFill/>
          <a:ln>
            <a:noFill/>
          </a:ln>
        </p:spPr>
      </p:pic>
      <p:sp>
        <p:nvSpPr>
          <p:cNvPr id="235" name="Google Shape;235;p15"/>
          <p:cNvSpPr/>
          <p:nvPr/>
        </p:nvSpPr>
        <p:spPr>
          <a:xfrm>
            <a:off x="609599" y="594359"/>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36" name="Google Shape;236;p15"/>
          <p:cNvSpPr/>
          <p:nvPr/>
        </p:nvSpPr>
        <p:spPr>
          <a:xfrm>
            <a:off x="15520048" y="571499"/>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txBox="1"/>
          <p:nvPr/>
        </p:nvSpPr>
        <p:spPr>
          <a:xfrm>
            <a:off x="16060605" y="1535615"/>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15</a:t>
            </a:r>
            <a:endParaRPr sz="4000">
              <a:solidFill>
                <a:srgbClr val="FFFFFF"/>
              </a:solidFill>
              <a:latin typeface="Arial"/>
              <a:ea typeface="Arial"/>
              <a:cs typeface="Arial"/>
              <a:sym typeface="Arial"/>
            </a:endParaRPr>
          </a:p>
        </p:txBody>
      </p:sp>
      <p:grpSp>
        <p:nvGrpSpPr>
          <p:cNvPr id="238" name="Google Shape;238;p15"/>
          <p:cNvGrpSpPr/>
          <p:nvPr/>
        </p:nvGrpSpPr>
        <p:grpSpPr>
          <a:xfrm>
            <a:off x="914416" y="647700"/>
            <a:ext cx="6202625" cy="1479339"/>
            <a:chOff x="11016795" y="130975"/>
            <a:chExt cx="6202625" cy="1707455"/>
          </a:xfrm>
        </p:grpSpPr>
        <p:sp>
          <p:nvSpPr>
            <p:cNvPr id="239" name="Google Shape;239;p15"/>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5"/>
            <p:cNvSpPr/>
            <p:nvPr/>
          </p:nvSpPr>
          <p:spPr>
            <a:xfrm>
              <a:off x="11519699" y="130975"/>
              <a:ext cx="5504284" cy="1707455"/>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PROCESS DATABASE</a:t>
              </a:r>
              <a:endParaRPr sz="3709" dirty="0">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6"/>
          <p:cNvPicPr preferRelativeResize="0"/>
          <p:nvPr/>
        </p:nvPicPr>
        <p:blipFill rotWithShape="1">
          <a:blip r:embed="rId3">
            <a:alphaModFix/>
          </a:blip>
          <a:srcRect/>
          <a:stretch/>
        </p:blipFill>
        <p:spPr>
          <a:xfrm>
            <a:off x="1114424" y="1731690"/>
            <a:ext cx="15982950" cy="6747419"/>
          </a:xfrm>
          <a:prstGeom prst="rect">
            <a:avLst/>
          </a:prstGeom>
          <a:noFill/>
          <a:ln>
            <a:noFill/>
          </a:ln>
        </p:spPr>
      </p:pic>
      <p:sp>
        <p:nvSpPr>
          <p:cNvPr id="246" name="Google Shape;246;p16"/>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47" name="Google Shape;247;p16"/>
          <p:cNvSpPr/>
          <p:nvPr/>
        </p:nvSpPr>
        <p:spPr>
          <a:xfrm>
            <a:off x="15520048" y="604519"/>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txBox="1"/>
          <p:nvPr/>
        </p:nvSpPr>
        <p:spPr>
          <a:xfrm>
            <a:off x="16060605" y="1568635"/>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16</a:t>
            </a:r>
            <a:endParaRPr sz="4000">
              <a:solidFill>
                <a:srgbClr val="FFFFFF"/>
              </a:solidFill>
              <a:latin typeface="Arial"/>
              <a:ea typeface="Arial"/>
              <a:cs typeface="Arial"/>
              <a:sym typeface="Arial"/>
            </a:endParaRPr>
          </a:p>
        </p:txBody>
      </p:sp>
      <p:grpSp>
        <p:nvGrpSpPr>
          <p:cNvPr id="249" name="Google Shape;249;p16"/>
          <p:cNvGrpSpPr/>
          <p:nvPr/>
        </p:nvGrpSpPr>
        <p:grpSpPr>
          <a:xfrm>
            <a:off x="1090922" y="398001"/>
            <a:ext cx="6202625" cy="1248380"/>
            <a:chOff x="11016795" y="-206088"/>
            <a:chExt cx="6202625" cy="1754822"/>
          </a:xfrm>
        </p:grpSpPr>
        <p:sp>
          <p:nvSpPr>
            <p:cNvPr id="250" name="Google Shape;250;p16"/>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6"/>
            <p:cNvSpPr/>
            <p:nvPr/>
          </p:nvSpPr>
          <p:spPr>
            <a:xfrm>
              <a:off x="11579148" y="-206088"/>
              <a:ext cx="54513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PROCESS DONATION</a:t>
              </a:r>
              <a:endParaRPr sz="3709">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7" descr="Internet Integrity"/>
          <p:cNvPicPr preferRelativeResize="0"/>
          <p:nvPr/>
        </p:nvPicPr>
        <p:blipFill rotWithShape="1">
          <a:blip r:embed="rId3">
            <a:alphaModFix/>
          </a:blip>
          <a:srcRect/>
          <a:stretch/>
        </p:blipFill>
        <p:spPr>
          <a:xfrm>
            <a:off x="3183254" y="1761807"/>
            <a:ext cx="11845290" cy="6687185"/>
          </a:xfrm>
          <a:prstGeom prst="rect">
            <a:avLst/>
          </a:prstGeom>
          <a:noFill/>
          <a:ln>
            <a:noFill/>
          </a:ln>
        </p:spPr>
      </p:pic>
      <p:sp>
        <p:nvSpPr>
          <p:cNvPr id="257" name="Google Shape;257;p17"/>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58" name="Google Shape;258;p17"/>
          <p:cNvSpPr/>
          <p:nvPr/>
        </p:nvSpPr>
        <p:spPr>
          <a:xfrm>
            <a:off x="15535289" y="571499"/>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txBox="1"/>
          <p:nvPr/>
        </p:nvSpPr>
        <p:spPr>
          <a:xfrm>
            <a:off x="16075844" y="1535615"/>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17</a:t>
            </a:r>
            <a:endParaRPr sz="4000">
              <a:solidFill>
                <a:srgbClr val="FFFFFF"/>
              </a:solidFill>
              <a:latin typeface="Arial"/>
              <a:ea typeface="Arial"/>
              <a:cs typeface="Arial"/>
              <a:sym typeface="Arial"/>
            </a:endParaRPr>
          </a:p>
        </p:txBody>
      </p:sp>
      <p:grpSp>
        <p:nvGrpSpPr>
          <p:cNvPr id="260" name="Google Shape;260;p17"/>
          <p:cNvGrpSpPr/>
          <p:nvPr/>
        </p:nvGrpSpPr>
        <p:grpSpPr>
          <a:xfrm>
            <a:off x="1506613" y="367406"/>
            <a:ext cx="3745765" cy="1221351"/>
            <a:chOff x="11016795" y="115896"/>
            <a:chExt cx="6202625" cy="1432838"/>
          </a:xfrm>
        </p:grpSpPr>
        <p:sp>
          <p:nvSpPr>
            <p:cNvPr id="261" name="Google Shape;261;p17"/>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7"/>
            <p:cNvSpPr/>
            <p:nvPr/>
          </p:nvSpPr>
          <p:spPr>
            <a:xfrm>
              <a:off x="11453269" y="115896"/>
              <a:ext cx="4464000" cy="14328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LOGIN PROCESS</a:t>
              </a:r>
              <a:endParaRPr sz="3709">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18" descr="Fundraising"/>
          <p:cNvPicPr preferRelativeResize="0"/>
          <p:nvPr/>
        </p:nvPicPr>
        <p:blipFill rotWithShape="1">
          <a:blip r:embed="rId3">
            <a:alphaModFix/>
          </a:blip>
          <a:srcRect/>
          <a:stretch/>
        </p:blipFill>
        <p:spPr>
          <a:xfrm>
            <a:off x="1790699" y="857250"/>
            <a:ext cx="14630400" cy="8496299"/>
          </a:xfrm>
          <a:prstGeom prst="rect">
            <a:avLst/>
          </a:prstGeom>
          <a:noFill/>
          <a:ln>
            <a:noFill/>
          </a:ln>
        </p:spPr>
      </p:pic>
      <p:sp>
        <p:nvSpPr>
          <p:cNvPr id="268" name="Google Shape;268;p18"/>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269" name="Google Shape;269;p18"/>
          <p:cNvSpPr/>
          <p:nvPr/>
        </p:nvSpPr>
        <p:spPr>
          <a:xfrm>
            <a:off x="589279" y="7181973"/>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txBox="1"/>
          <p:nvPr/>
        </p:nvSpPr>
        <p:spPr>
          <a:xfrm>
            <a:off x="1129834" y="8146089"/>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18</a:t>
            </a:r>
            <a:endParaRPr sz="4000">
              <a:solidFill>
                <a:srgbClr val="FFFFFF"/>
              </a:solidFill>
              <a:latin typeface="Arial"/>
              <a:ea typeface="Arial"/>
              <a:cs typeface="Arial"/>
              <a:sym typeface="Arial"/>
            </a:endParaRPr>
          </a:p>
        </p:txBody>
      </p:sp>
      <p:grpSp>
        <p:nvGrpSpPr>
          <p:cNvPr id="271" name="Google Shape;271;p18"/>
          <p:cNvGrpSpPr/>
          <p:nvPr/>
        </p:nvGrpSpPr>
        <p:grpSpPr>
          <a:xfrm>
            <a:off x="1714905" y="244926"/>
            <a:ext cx="15270242" cy="1573200"/>
            <a:chOff x="11016795" y="155897"/>
            <a:chExt cx="6202625" cy="1573200"/>
          </a:xfrm>
        </p:grpSpPr>
        <p:sp>
          <p:nvSpPr>
            <p:cNvPr id="272" name="Google Shape;272;p18"/>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8"/>
            <p:cNvSpPr/>
            <p:nvPr/>
          </p:nvSpPr>
          <p:spPr>
            <a:xfrm>
              <a:off x="12503034" y="155897"/>
              <a:ext cx="3411600" cy="1573200"/>
            </a:xfrm>
            <a:prstGeom prst="rect">
              <a:avLst/>
            </a:prstGeom>
            <a:noFill/>
            <a:ln>
              <a:noFill/>
            </a:ln>
          </p:spPr>
          <p:txBody>
            <a:bodyPr spcFirstLastPara="1" wrap="square" lIns="91425" tIns="45700" rIns="91425" bIns="45700" anchor="ctr" anchorCtr="1">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FUNDRAISING INFO MANAGEMENT</a:t>
              </a:r>
              <a:endParaRPr sz="3709">
                <a:solidFill>
                  <a:schemeClr val="lt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9"/>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pic>
        <p:nvPicPr>
          <p:cNvPr id="279" name="Google Shape;279;p19"/>
          <p:cNvPicPr preferRelativeResize="0"/>
          <p:nvPr/>
        </p:nvPicPr>
        <p:blipFill rotWithShape="1">
          <a:blip r:embed="rId3">
            <a:alphaModFix/>
          </a:blip>
          <a:srcRect/>
          <a:stretch/>
        </p:blipFill>
        <p:spPr>
          <a:xfrm>
            <a:off x="2936239" y="1112520"/>
            <a:ext cx="14630400" cy="8229600"/>
          </a:xfrm>
          <a:prstGeom prst="rect">
            <a:avLst/>
          </a:prstGeom>
          <a:noFill/>
          <a:ln>
            <a:noFill/>
          </a:ln>
        </p:spPr>
      </p:pic>
      <p:sp>
        <p:nvSpPr>
          <p:cNvPr id="280" name="Google Shape;280;p19"/>
          <p:cNvSpPr/>
          <p:nvPr/>
        </p:nvSpPr>
        <p:spPr>
          <a:xfrm>
            <a:off x="579120" y="7181974"/>
            <a:ext cx="2082149" cy="2457326"/>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txBox="1"/>
          <p:nvPr/>
        </p:nvSpPr>
        <p:spPr>
          <a:xfrm>
            <a:off x="1119675" y="8146090"/>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19</a:t>
            </a:r>
            <a:endParaRPr sz="4000">
              <a:solidFill>
                <a:srgbClr val="FFFFFF"/>
              </a:solidFill>
              <a:latin typeface="Arial"/>
              <a:ea typeface="Arial"/>
              <a:cs typeface="Arial"/>
              <a:sym typeface="Arial"/>
            </a:endParaRPr>
          </a:p>
        </p:txBody>
      </p:sp>
      <p:grpSp>
        <p:nvGrpSpPr>
          <p:cNvPr id="282" name="Google Shape;282;p19"/>
          <p:cNvGrpSpPr/>
          <p:nvPr/>
        </p:nvGrpSpPr>
        <p:grpSpPr>
          <a:xfrm>
            <a:off x="9906001" y="243840"/>
            <a:ext cx="7426051" cy="1485060"/>
            <a:chOff x="11016795" y="243840"/>
            <a:chExt cx="6315278" cy="1485060"/>
          </a:xfrm>
        </p:grpSpPr>
        <p:sp>
          <p:nvSpPr>
            <p:cNvPr id="283" name="Google Shape;283;p19"/>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9"/>
            <p:cNvSpPr/>
            <p:nvPr/>
          </p:nvSpPr>
          <p:spPr>
            <a:xfrm>
              <a:off x="11898104" y="243840"/>
              <a:ext cx="5433969" cy="148506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REPORT GENERATION</a:t>
              </a:r>
              <a:endParaRPr sz="3709" dirty="0">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sp>
        <p:nvSpPr>
          <p:cNvPr id="92" name="Google Shape;92;p2"/>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chemeClr val="dk1"/>
          </a:solidFill>
          <a:ln w="9525" cap="flat" cmpd="sng">
            <a:solidFill>
              <a:schemeClr val="lt1"/>
            </a:solidFill>
            <a:prstDash val="solid"/>
            <a:round/>
            <a:headEnd type="none" w="sm" len="sm"/>
            <a:tailEnd type="none" w="sm" len="sm"/>
          </a:ln>
        </p:spPr>
      </p:sp>
      <p:sp>
        <p:nvSpPr>
          <p:cNvPr id="93" name="Google Shape;93;p2"/>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chemeClr val="dk1"/>
          </a:solidFill>
          <a:ln w="9525" cap="flat" cmpd="sng">
            <a:solidFill>
              <a:schemeClr val="lt1"/>
            </a:solidFill>
            <a:prstDash val="solid"/>
            <a:round/>
            <a:headEnd type="none" w="sm" len="sm"/>
            <a:tailEnd type="none" w="sm" len="sm"/>
          </a:ln>
        </p:spPr>
      </p:sp>
      <p:sp>
        <p:nvSpPr>
          <p:cNvPr id="94" name="Google Shape;94;p2"/>
          <p:cNvSpPr txBox="1"/>
          <p:nvPr/>
        </p:nvSpPr>
        <p:spPr>
          <a:xfrm>
            <a:off x="1590650" y="1640847"/>
            <a:ext cx="13007491" cy="1143000"/>
          </a:xfrm>
          <a:prstGeom prst="rect">
            <a:avLst/>
          </a:prstGeom>
          <a:solidFill>
            <a:schemeClr val="dk1"/>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chemeClr val="lt1"/>
                </a:solidFill>
                <a:latin typeface="Arial"/>
                <a:ea typeface="Arial"/>
                <a:cs typeface="Arial"/>
                <a:sym typeface="Arial"/>
              </a:rPr>
              <a:t>Introduction</a:t>
            </a:r>
            <a:endParaRPr sz="7500" b="0" i="0" u="none" strike="noStrike" cap="none">
              <a:solidFill>
                <a:schemeClr val="lt1"/>
              </a:solidFill>
              <a:latin typeface="Arial"/>
              <a:ea typeface="Arial"/>
              <a:cs typeface="Arial"/>
              <a:sym typeface="Arial"/>
            </a:endParaRPr>
          </a:p>
        </p:txBody>
      </p:sp>
      <p:sp>
        <p:nvSpPr>
          <p:cNvPr id="95" name="Google Shape;95;p2"/>
          <p:cNvSpPr/>
          <p:nvPr/>
        </p:nvSpPr>
        <p:spPr>
          <a:xfrm>
            <a:off x="15177152" y="1028700"/>
            <a:ext cx="2082149" cy="2367294"/>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txBox="1"/>
          <p:nvPr/>
        </p:nvSpPr>
        <p:spPr>
          <a:xfrm>
            <a:off x="15717706" y="1902784"/>
            <a:ext cx="1001039" cy="609600"/>
          </a:xfrm>
          <a:prstGeom prst="rect">
            <a:avLst/>
          </a:prstGeom>
          <a:solidFill>
            <a:schemeClr val="dk1"/>
          </a:solid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0" i="0" u="none" strike="noStrike" cap="none">
                <a:solidFill>
                  <a:schemeClr val="lt1"/>
                </a:solidFill>
                <a:latin typeface="Arial"/>
                <a:ea typeface="Arial"/>
                <a:cs typeface="Arial"/>
                <a:sym typeface="Arial"/>
              </a:rPr>
              <a:t>02</a:t>
            </a:r>
            <a:endParaRPr/>
          </a:p>
        </p:txBody>
      </p:sp>
      <p:sp>
        <p:nvSpPr>
          <p:cNvPr id="97" name="Google Shape;97;p2"/>
          <p:cNvSpPr txBox="1"/>
          <p:nvPr/>
        </p:nvSpPr>
        <p:spPr>
          <a:xfrm>
            <a:off x="1590650" y="3619500"/>
            <a:ext cx="15128095" cy="5416868"/>
          </a:xfrm>
          <a:prstGeom prst="rect">
            <a:avLst/>
          </a:pr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Calibri"/>
                <a:ea typeface="Calibri"/>
                <a:cs typeface="Calibri"/>
                <a:sym typeface="Calibri"/>
              </a:rPr>
              <a:t>As seen there are many platforms available already in the market for e.g. Amazon.com is a vast Internet-based enterprise that sells books, music, movies, house wares, electronics, toys, and many other goods, either directly or as the middleman between other retailers and Amazon’s million customers. Its web services business includes renting data storage and computing resources, so-called “cloud computing,” over the Internet and many more,​such we want to introduce the system PRAYAS which is an open platform where we are eligible to donate our secondary or unused things to needy peoples with our choice of NGO’s. With a secured network and certified database of different NGO’s. Basically, PRAYAS is developing an open source system which comes under the agenda of helping and showing concerned with the humanities. PRAYAS is developing a system which is child centered and compassionate that revolves around civilized concern.</a:t>
            </a:r>
            <a:endParaRPr sz="3200"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0" descr="https://lh6.googleusercontent.com/bKIXgzM3r9wOs3H3sUSfaG14Q9oCD1RWdSUXghWDtraDQV7AiUh-YC1eOCc4iaojwrX3Xf_nSXGuPIy-v-fwzMZa6NxhUDzCGfjVOpe6XC3HMcjvJNW-FIxYfj09Y7gJGSrkRSZQlCU"/>
          <p:cNvPicPr preferRelativeResize="0"/>
          <p:nvPr/>
        </p:nvPicPr>
        <p:blipFill rotWithShape="1">
          <a:blip r:embed="rId3">
            <a:alphaModFix/>
          </a:blip>
          <a:srcRect/>
          <a:stretch/>
        </p:blipFill>
        <p:spPr>
          <a:xfrm>
            <a:off x="616585" y="1181100"/>
            <a:ext cx="17054831" cy="7924800"/>
          </a:xfrm>
          <a:prstGeom prst="rect">
            <a:avLst/>
          </a:prstGeom>
          <a:noFill/>
          <a:ln w="9525" cap="flat" cmpd="sng">
            <a:solidFill>
              <a:schemeClr val="dk1"/>
            </a:solidFill>
            <a:prstDash val="solid"/>
            <a:round/>
            <a:headEnd type="none" w="sm" len="sm"/>
            <a:tailEnd type="none" w="sm" len="sm"/>
          </a:ln>
        </p:spPr>
      </p:pic>
      <p:grpSp>
        <p:nvGrpSpPr>
          <p:cNvPr id="290" name="Google Shape;290;p20"/>
          <p:cNvGrpSpPr/>
          <p:nvPr/>
        </p:nvGrpSpPr>
        <p:grpSpPr>
          <a:xfrm>
            <a:off x="304801" y="7960165"/>
            <a:ext cx="6705600" cy="1450643"/>
            <a:chOff x="11016795" y="98942"/>
            <a:chExt cx="6202625" cy="1449900"/>
          </a:xfrm>
        </p:grpSpPr>
        <p:sp>
          <p:nvSpPr>
            <p:cNvPr id="291" name="Google Shape;291;p20"/>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20"/>
            <p:cNvSpPr/>
            <p:nvPr/>
          </p:nvSpPr>
          <p:spPr>
            <a:xfrm>
              <a:off x="11453269" y="98942"/>
              <a:ext cx="3246300" cy="1449900"/>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a:solidFill>
                    <a:schemeClr val="lt1"/>
                  </a:solidFill>
                  <a:latin typeface="Arial"/>
                  <a:ea typeface="Arial"/>
                  <a:cs typeface="Arial"/>
                  <a:sym typeface="Arial"/>
                </a:rPr>
                <a:t>STATE CHART</a:t>
              </a:r>
              <a:endParaRPr sz="3709">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1"/>
          <p:cNvPicPr preferRelativeResize="0"/>
          <p:nvPr/>
        </p:nvPicPr>
        <p:blipFill rotWithShape="1">
          <a:blip r:embed="rId3">
            <a:alphaModFix/>
          </a:blip>
          <a:srcRect l="551" t="588" b="1"/>
          <a:stretch/>
        </p:blipFill>
        <p:spPr>
          <a:xfrm>
            <a:off x="945125" y="2247900"/>
            <a:ext cx="16397748" cy="7052187"/>
          </a:xfrm>
          <a:prstGeom prst="rect">
            <a:avLst/>
          </a:prstGeom>
          <a:noFill/>
          <a:ln w="9525" cap="flat" cmpd="sng">
            <a:solidFill>
              <a:schemeClr val="dk1"/>
            </a:solidFill>
            <a:prstDash val="solid"/>
            <a:round/>
            <a:headEnd type="none" w="sm" len="sm"/>
            <a:tailEnd type="none" w="sm" len="sm"/>
          </a:ln>
          <a:effectLst>
            <a:outerShdw blurRad="50800" dist="50800" dir="5400000" sx="11000" sy="11000" algn="ctr" rotWithShape="0">
              <a:srgbClr val="000000">
                <a:alpha val="43921"/>
              </a:srgbClr>
            </a:outerShdw>
          </a:effectLst>
        </p:spPr>
      </p:pic>
      <p:sp>
        <p:nvSpPr>
          <p:cNvPr id="298" name="Google Shape;298;p21"/>
          <p:cNvSpPr/>
          <p:nvPr/>
        </p:nvSpPr>
        <p:spPr>
          <a:xfrm>
            <a:off x="945125" y="734570"/>
            <a:ext cx="7055875" cy="97993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21"/>
          <p:cNvSpPr/>
          <p:nvPr/>
        </p:nvSpPr>
        <p:spPr>
          <a:xfrm>
            <a:off x="2255520" y="201169"/>
            <a:ext cx="4173855" cy="1479339"/>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STATE DIAGRAM</a:t>
            </a:r>
            <a:endParaRPr sz="3709" dirty="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p:nvPr/>
        </p:nvSpPr>
        <p:spPr>
          <a:xfrm>
            <a:off x="701040" y="526599"/>
            <a:ext cx="4114800" cy="9233803"/>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5" name="Google Shape;305;p22"/>
          <p:cNvPicPr preferRelativeResize="0"/>
          <p:nvPr/>
        </p:nvPicPr>
        <p:blipFill rotWithShape="1">
          <a:blip r:embed="rId3">
            <a:alphaModFix/>
          </a:blip>
          <a:srcRect l="13743" r="3625"/>
          <a:stretch/>
        </p:blipFill>
        <p:spPr>
          <a:xfrm>
            <a:off x="5425440" y="526598"/>
            <a:ext cx="7467600" cy="9233803"/>
          </a:xfrm>
          <a:prstGeom prst="rect">
            <a:avLst/>
          </a:prstGeom>
          <a:noFill/>
          <a:ln w="9525" cap="flat" cmpd="sng">
            <a:solidFill>
              <a:schemeClr val="dk1"/>
            </a:solidFill>
            <a:prstDash val="solid"/>
            <a:round/>
            <a:headEnd type="none" w="sm" len="sm"/>
            <a:tailEnd type="none" w="sm" len="sm"/>
          </a:ln>
        </p:spPr>
      </p:pic>
      <p:sp>
        <p:nvSpPr>
          <p:cNvPr id="306" name="Google Shape;306;p22"/>
          <p:cNvSpPr/>
          <p:nvPr/>
        </p:nvSpPr>
        <p:spPr>
          <a:xfrm>
            <a:off x="13487400" y="526598"/>
            <a:ext cx="4114800" cy="9233803"/>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07" name="Google Shape;307;p22"/>
          <p:cNvGrpSpPr/>
          <p:nvPr/>
        </p:nvGrpSpPr>
        <p:grpSpPr>
          <a:xfrm>
            <a:off x="14503725" y="3959852"/>
            <a:ext cx="2082149" cy="2367294"/>
            <a:chOff x="0" y="0"/>
            <a:chExt cx="2776199" cy="3156392"/>
          </a:xfrm>
        </p:grpSpPr>
        <p:sp>
          <p:nvSpPr>
            <p:cNvPr id="308" name="Google Shape;308;p22"/>
            <p:cNvSpPr/>
            <p:nvPr/>
          </p:nvSpPr>
          <p:spPr>
            <a:xfrm>
              <a:off x="0" y="0"/>
              <a:ext cx="2776199" cy="315639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txBox="1"/>
            <p:nvPr/>
          </p:nvSpPr>
          <p:spPr>
            <a:xfrm>
              <a:off x="720740" y="1168621"/>
              <a:ext cx="1334719" cy="820737"/>
            </a:xfrm>
            <a:prstGeom prst="rect">
              <a:avLst/>
            </a:prstGeom>
            <a:solidFill>
              <a:schemeClr val="dk1"/>
            </a:solid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22</a:t>
              </a:r>
              <a:endParaRPr sz="4000">
                <a:solidFill>
                  <a:srgbClr val="FFFFFF"/>
                </a:solidFill>
                <a:latin typeface="Arial"/>
                <a:ea typeface="Arial"/>
                <a:cs typeface="Arial"/>
                <a:sym typeface="Arial"/>
              </a:endParaRPr>
            </a:p>
          </p:txBody>
        </p:sp>
      </p:grpSp>
      <p:sp>
        <p:nvSpPr>
          <p:cNvPr id="310" name="Google Shape;310;p22"/>
          <p:cNvSpPr txBox="1"/>
          <p:nvPr/>
        </p:nvSpPr>
        <p:spPr>
          <a:xfrm>
            <a:off x="1465171" y="4420224"/>
            <a:ext cx="3283755"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Calibri"/>
                <a:ea typeface="Calibri"/>
                <a:cs typeface="Calibri"/>
                <a:sym typeface="Calibri"/>
              </a:rPr>
              <a:t>SEQUENCE </a:t>
            </a:r>
            <a:endParaRPr/>
          </a:p>
          <a:p>
            <a:pPr marL="0" marR="0" lvl="0" indent="0" algn="l" rtl="0">
              <a:spcBef>
                <a:spcPts val="0"/>
              </a:spcBef>
              <a:spcAft>
                <a:spcPts val="0"/>
              </a:spcAft>
              <a:buNone/>
            </a:pPr>
            <a:r>
              <a:rPr lang="en-US" sz="4400">
                <a:solidFill>
                  <a:schemeClr val="lt1"/>
                </a:solidFill>
                <a:latin typeface="Calibri"/>
                <a:ea typeface="Calibri"/>
                <a:cs typeface="Calibri"/>
                <a:sym typeface="Calibri"/>
              </a:rPr>
              <a:t>DIAGRAM</a:t>
            </a:r>
            <a:endParaRPr sz="4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8;p23">
            <a:extLst>
              <a:ext uri="{FF2B5EF4-FFF2-40B4-BE49-F238E27FC236}">
                <a16:creationId xmlns:a16="http://schemas.microsoft.com/office/drawing/2014/main" id="{9106CAB3-D50E-4098-879B-9227F80F5810}"/>
              </a:ext>
            </a:extLst>
          </p:cNvPr>
          <p:cNvSpPr/>
          <p:nvPr/>
        </p:nvSpPr>
        <p:spPr>
          <a:xfrm>
            <a:off x="754844" y="320100"/>
            <a:ext cx="16771153" cy="9677011"/>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5" name="Google Shape;316;p23">
            <a:extLst>
              <a:ext uri="{FF2B5EF4-FFF2-40B4-BE49-F238E27FC236}">
                <a16:creationId xmlns:a16="http://schemas.microsoft.com/office/drawing/2014/main" id="{771A4966-E53E-44CE-821E-5D9AA3AA3AFB}"/>
              </a:ext>
            </a:extLst>
          </p:cNvPr>
          <p:cNvSpPr/>
          <p:nvPr/>
        </p:nvSpPr>
        <p:spPr>
          <a:xfrm>
            <a:off x="15443852" y="35566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7;p23">
            <a:extLst>
              <a:ext uri="{FF2B5EF4-FFF2-40B4-BE49-F238E27FC236}">
                <a16:creationId xmlns:a16="http://schemas.microsoft.com/office/drawing/2014/main" id="{7677F6BE-A539-45FE-8E45-62F6A6DEA2C8}"/>
              </a:ext>
            </a:extLst>
          </p:cNvPr>
          <p:cNvSpPr txBox="1"/>
          <p:nvPr/>
        </p:nvSpPr>
        <p:spPr>
          <a:xfrm>
            <a:off x="15984406" y="122974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23</a:t>
            </a:r>
            <a:endParaRPr sz="4000">
              <a:solidFill>
                <a:srgbClr val="FFFFFF"/>
              </a:solidFill>
              <a:latin typeface="Arial"/>
              <a:ea typeface="Arial"/>
              <a:cs typeface="Arial"/>
              <a:sym typeface="Arial"/>
            </a:endParaRPr>
          </a:p>
        </p:txBody>
      </p:sp>
      <p:pic>
        <p:nvPicPr>
          <p:cNvPr id="11" name="Picture 10">
            <a:extLst>
              <a:ext uri="{FF2B5EF4-FFF2-40B4-BE49-F238E27FC236}">
                <a16:creationId xmlns:a16="http://schemas.microsoft.com/office/drawing/2014/main" id="{DAF5584A-1CDD-402E-B947-40263A695008}"/>
              </a:ext>
            </a:extLst>
          </p:cNvPr>
          <p:cNvPicPr>
            <a:picLocks noChangeAspect="1"/>
          </p:cNvPicPr>
          <p:nvPr/>
        </p:nvPicPr>
        <p:blipFill>
          <a:blip r:embed="rId2"/>
          <a:stretch>
            <a:fillRect/>
          </a:stretch>
        </p:blipFill>
        <p:spPr>
          <a:xfrm>
            <a:off x="3640522" y="421568"/>
            <a:ext cx="11803326" cy="9393272"/>
          </a:xfrm>
          <a:prstGeom prst="rect">
            <a:avLst/>
          </a:prstGeom>
        </p:spPr>
      </p:pic>
      <p:grpSp>
        <p:nvGrpSpPr>
          <p:cNvPr id="12" name="Google Shape;319;p23">
            <a:extLst>
              <a:ext uri="{FF2B5EF4-FFF2-40B4-BE49-F238E27FC236}">
                <a16:creationId xmlns:a16="http://schemas.microsoft.com/office/drawing/2014/main" id="{1B486859-5E0A-4D2A-A475-98983F69BC64}"/>
              </a:ext>
            </a:extLst>
          </p:cNvPr>
          <p:cNvGrpSpPr/>
          <p:nvPr/>
        </p:nvGrpSpPr>
        <p:grpSpPr>
          <a:xfrm>
            <a:off x="761999" y="-178091"/>
            <a:ext cx="5939634" cy="1479339"/>
            <a:chOff x="11016795" y="47372"/>
            <a:chExt cx="6202625" cy="1773788"/>
          </a:xfrm>
        </p:grpSpPr>
        <p:sp>
          <p:nvSpPr>
            <p:cNvPr id="13" name="Google Shape;320;p23">
              <a:extLst>
                <a:ext uri="{FF2B5EF4-FFF2-40B4-BE49-F238E27FC236}">
                  <a16:creationId xmlns:a16="http://schemas.microsoft.com/office/drawing/2014/main" id="{E82D974A-229F-48B4-B23C-9B865ACB14CC}"/>
                </a:ext>
              </a:extLst>
            </p:cNvPr>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321;p23">
              <a:extLst>
                <a:ext uri="{FF2B5EF4-FFF2-40B4-BE49-F238E27FC236}">
                  <a16:creationId xmlns:a16="http://schemas.microsoft.com/office/drawing/2014/main" id="{16E8748D-8447-4960-B231-C3704C55A1CF}"/>
                </a:ext>
              </a:extLst>
            </p:cNvPr>
            <p:cNvSpPr/>
            <p:nvPr/>
          </p:nvSpPr>
          <p:spPr>
            <a:xfrm>
              <a:off x="11423268" y="47372"/>
              <a:ext cx="5457012" cy="1773788"/>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CLASS </a:t>
              </a:r>
              <a:r>
                <a:rPr lang="en-US" sz="3709" dirty="0">
                  <a:solidFill>
                    <a:schemeClr val="lt1"/>
                  </a:solidFill>
                </a:rPr>
                <a:t>DIAGRAM</a:t>
              </a:r>
              <a:endParaRPr sz="3709" dirty="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74109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24"/>
          <p:cNvPicPr preferRelativeResize="0"/>
          <p:nvPr/>
        </p:nvPicPr>
        <p:blipFill rotWithShape="1">
          <a:blip r:embed="rId3">
            <a:alphaModFix/>
          </a:blip>
          <a:srcRect b="4040"/>
          <a:stretch/>
        </p:blipFill>
        <p:spPr>
          <a:xfrm>
            <a:off x="944879" y="1825587"/>
            <a:ext cx="16382999" cy="6932239"/>
          </a:xfrm>
          <a:prstGeom prst="rect">
            <a:avLst/>
          </a:prstGeom>
          <a:noFill/>
          <a:ln>
            <a:noFill/>
          </a:ln>
        </p:spPr>
      </p:pic>
      <p:sp>
        <p:nvSpPr>
          <p:cNvPr id="327" name="Google Shape;327;p24"/>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328" name="Google Shape;328;p24"/>
          <p:cNvSpPr/>
          <p:nvPr/>
        </p:nvSpPr>
        <p:spPr>
          <a:xfrm>
            <a:off x="15492613" y="5715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txBox="1"/>
          <p:nvPr/>
        </p:nvSpPr>
        <p:spPr>
          <a:xfrm>
            <a:off x="16012653" y="146336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24</a:t>
            </a:r>
            <a:endParaRPr sz="4000">
              <a:solidFill>
                <a:srgbClr val="FFFFFF"/>
              </a:solidFill>
              <a:latin typeface="Arial"/>
              <a:ea typeface="Arial"/>
              <a:cs typeface="Arial"/>
              <a:sym typeface="Arial"/>
            </a:endParaRPr>
          </a:p>
        </p:txBody>
      </p:sp>
      <p:grpSp>
        <p:nvGrpSpPr>
          <p:cNvPr id="330" name="Google Shape;330;p24"/>
          <p:cNvGrpSpPr/>
          <p:nvPr/>
        </p:nvGrpSpPr>
        <p:grpSpPr>
          <a:xfrm>
            <a:off x="901994" y="243840"/>
            <a:ext cx="3941581" cy="1479339"/>
            <a:chOff x="11016795" y="329210"/>
            <a:chExt cx="6202775" cy="1479339"/>
          </a:xfrm>
        </p:grpSpPr>
        <p:sp>
          <p:nvSpPr>
            <p:cNvPr id="331" name="Google Shape;331;p24"/>
            <p:cNvSpPr/>
            <p:nvPr/>
          </p:nvSpPr>
          <p:spPr>
            <a:xfrm>
              <a:off x="11016795" y="827050"/>
              <a:ext cx="6202625" cy="721684"/>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24"/>
            <p:cNvSpPr/>
            <p:nvPr/>
          </p:nvSpPr>
          <p:spPr>
            <a:xfrm>
              <a:off x="11396061" y="329210"/>
              <a:ext cx="5823509" cy="1479339"/>
            </a:xfrm>
            <a:prstGeom prst="rect">
              <a:avLst/>
            </a:prstGeom>
            <a:noFill/>
            <a:ln>
              <a:noFill/>
            </a:ln>
          </p:spPr>
          <p:txBody>
            <a:bodyPr spcFirstLastPara="1" wrap="square" lIns="91425" tIns="45700" rIns="91425" bIns="45700" anchor="t" anchorCtr="0">
              <a:spAutoFit/>
            </a:bodyPr>
            <a:lstStyle/>
            <a:p>
              <a:pPr marL="0" marR="0" lvl="0" indent="0" algn="l" rtl="0">
                <a:lnSpc>
                  <a:spcPct val="242653"/>
                </a:lnSpc>
                <a:spcBef>
                  <a:spcPts val="0"/>
                </a:spcBef>
                <a:spcAft>
                  <a:spcPts val="0"/>
                </a:spcAft>
                <a:buNone/>
              </a:pPr>
              <a:r>
                <a:rPr lang="en-US" sz="3709" dirty="0">
                  <a:solidFill>
                    <a:schemeClr val="lt1"/>
                  </a:solidFill>
                  <a:latin typeface="Arial"/>
                  <a:ea typeface="Arial"/>
                  <a:cs typeface="Arial"/>
                  <a:sym typeface="Arial"/>
                </a:rPr>
                <a:t>PERT CHART</a:t>
              </a:r>
              <a:endParaRPr sz="3709" dirty="0">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336"/>
        <p:cNvGrpSpPr/>
        <p:nvPr/>
      </p:nvGrpSpPr>
      <p:grpSpPr>
        <a:xfrm>
          <a:off x="0" y="0"/>
          <a:ext cx="0" cy="0"/>
          <a:chOff x="0" y="0"/>
          <a:chExt cx="0" cy="0"/>
        </a:xfrm>
      </p:grpSpPr>
      <p:sp>
        <p:nvSpPr>
          <p:cNvPr id="337" name="Google Shape;337;p25"/>
          <p:cNvSpPr/>
          <p:nvPr/>
        </p:nvSpPr>
        <p:spPr>
          <a:xfrm>
            <a:off x="1028700" y="1028700"/>
            <a:ext cx="16230599" cy="855726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338" name="Google Shape;338;p25"/>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339" name="Google Shape;339;p25"/>
          <p:cNvSpPr txBox="1"/>
          <p:nvPr/>
        </p:nvSpPr>
        <p:spPr>
          <a:xfrm>
            <a:off x="1759752" y="1640847"/>
            <a:ext cx="12782018"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SCRUM METH</a:t>
            </a:r>
            <a:r>
              <a:rPr lang="en-US" sz="7500">
                <a:solidFill>
                  <a:srgbClr val="241D27"/>
                </a:solidFill>
              </a:rPr>
              <a:t>O</a:t>
            </a:r>
            <a:r>
              <a:rPr lang="en-US" sz="7500">
                <a:solidFill>
                  <a:srgbClr val="241D27"/>
                </a:solidFill>
                <a:latin typeface="Arial"/>
                <a:ea typeface="Arial"/>
                <a:cs typeface="Arial"/>
                <a:sym typeface="Arial"/>
              </a:rPr>
              <a:t>DOLOGY</a:t>
            </a:r>
            <a:endParaRPr/>
          </a:p>
        </p:txBody>
      </p:sp>
      <p:sp>
        <p:nvSpPr>
          <p:cNvPr id="340" name="Google Shape;340;p25"/>
          <p:cNvSpPr/>
          <p:nvPr/>
        </p:nvSpPr>
        <p:spPr>
          <a:xfrm>
            <a:off x="15177152" y="10287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25</a:t>
            </a:r>
            <a:endParaRPr sz="4000">
              <a:solidFill>
                <a:srgbClr val="FFFFFF"/>
              </a:solidFill>
              <a:latin typeface="Arial"/>
              <a:ea typeface="Arial"/>
              <a:cs typeface="Arial"/>
              <a:sym typeface="Arial"/>
            </a:endParaRPr>
          </a:p>
        </p:txBody>
      </p:sp>
      <p:sp>
        <p:nvSpPr>
          <p:cNvPr id="342" name="Google Shape;342;p25"/>
          <p:cNvSpPr txBox="1"/>
          <p:nvPr/>
        </p:nvSpPr>
        <p:spPr>
          <a:xfrm>
            <a:off x="1759752" y="4288549"/>
            <a:ext cx="14775649" cy="4308872"/>
          </a:xfrm>
          <a:prstGeom prst="rect">
            <a:avLst/>
          </a:prstGeom>
          <a:noFill/>
          <a:ln>
            <a:noFill/>
          </a:ln>
        </p:spPr>
        <p:txBody>
          <a:bodyPr spcFirstLastPara="1" wrap="square" lIns="0" tIns="0" rIns="0" bIns="0" anchor="t" anchorCtr="0">
            <a:spAutoFit/>
          </a:bodyPr>
          <a:lstStyle/>
          <a:p>
            <a:pPr marL="0" marR="0" lvl="0" indent="0" algn="l" rtl="0">
              <a:lnSpc>
                <a:spcPct val="149986"/>
              </a:lnSpc>
              <a:spcBef>
                <a:spcPts val="0"/>
              </a:spcBef>
              <a:spcAft>
                <a:spcPts val="0"/>
              </a:spcAft>
              <a:buNone/>
            </a:pPr>
            <a:r>
              <a:rPr lang="en-US" sz="3713" dirty="0" err="1">
                <a:solidFill>
                  <a:srgbClr val="241D27"/>
                </a:solidFill>
                <a:latin typeface="Arial"/>
                <a:ea typeface="Arial"/>
                <a:cs typeface="Arial"/>
                <a:sym typeface="Arial"/>
              </a:rPr>
              <a:t>Prayas</a:t>
            </a:r>
            <a:r>
              <a:rPr lang="en-US" sz="3713" dirty="0">
                <a:solidFill>
                  <a:srgbClr val="241D27"/>
                </a:solidFill>
                <a:latin typeface="Arial"/>
                <a:ea typeface="Arial"/>
                <a:cs typeface="Arial"/>
                <a:sym typeface="Arial"/>
              </a:rPr>
              <a:t> in scrum methodology increasing in multiple iterations. The scrum framework encourages  a high level of communication among team, so that team can follow what needs to be achieved. Our framework consists of scrum team, product owner, Scrum master. Each component within the framework serves a specific role which helpful in scrum development and usage</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6"/>
          <p:cNvPicPr preferRelativeResize="0"/>
          <p:nvPr/>
        </p:nvPicPr>
        <p:blipFill rotWithShape="1">
          <a:blip r:embed="rId3">
            <a:alphaModFix/>
          </a:blip>
          <a:srcRect/>
          <a:stretch/>
        </p:blipFill>
        <p:spPr>
          <a:xfrm>
            <a:off x="2285149" y="291898"/>
            <a:ext cx="13717702" cy="9703204"/>
          </a:xfrm>
          <a:prstGeom prst="rect">
            <a:avLst/>
          </a:prstGeom>
          <a:noFill/>
          <a:ln>
            <a:noFill/>
          </a:ln>
        </p:spPr>
      </p:pic>
      <p:grpSp>
        <p:nvGrpSpPr>
          <p:cNvPr id="348" name="Google Shape;348;p26"/>
          <p:cNvGrpSpPr/>
          <p:nvPr/>
        </p:nvGrpSpPr>
        <p:grpSpPr>
          <a:xfrm>
            <a:off x="15177152" y="822453"/>
            <a:ext cx="2082149" cy="2367294"/>
            <a:chOff x="0" y="0"/>
            <a:chExt cx="2776199" cy="3156392"/>
          </a:xfrm>
        </p:grpSpPr>
        <p:sp>
          <p:nvSpPr>
            <p:cNvPr id="349" name="Google Shape;349;p26"/>
            <p:cNvSpPr/>
            <p:nvPr/>
          </p:nvSpPr>
          <p:spPr>
            <a:xfrm>
              <a:off x="0" y="0"/>
              <a:ext cx="2776199" cy="3156392"/>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txBox="1"/>
            <p:nvPr/>
          </p:nvSpPr>
          <p:spPr>
            <a:xfrm>
              <a:off x="720740" y="1168621"/>
              <a:ext cx="1334719" cy="8207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26</a:t>
              </a:r>
              <a:endParaRPr sz="4000">
                <a:solidFill>
                  <a:srgbClr val="FFFFFF"/>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7"/>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356" name="Google Shape;356;p27"/>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357" name="Google Shape;357;p27"/>
          <p:cNvSpPr txBox="1"/>
          <p:nvPr/>
        </p:nvSpPr>
        <p:spPr>
          <a:xfrm>
            <a:off x="1759752" y="1640847"/>
            <a:ext cx="12782018"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SPRINT</a:t>
            </a:r>
            <a:endParaRPr/>
          </a:p>
        </p:txBody>
      </p:sp>
      <p:grpSp>
        <p:nvGrpSpPr>
          <p:cNvPr id="358" name="Google Shape;358;p27"/>
          <p:cNvGrpSpPr/>
          <p:nvPr/>
        </p:nvGrpSpPr>
        <p:grpSpPr>
          <a:xfrm>
            <a:off x="15177152" y="1028700"/>
            <a:ext cx="2082149" cy="2367294"/>
            <a:chOff x="0" y="0"/>
            <a:chExt cx="2776199" cy="3156392"/>
          </a:xfrm>
        </p:grpSpPr>
        <p:sp>
          <p:nvSpPr>
            <p:cNvPr id="359" name="Google Shape;359;p27"/>
            <p:cNvSpPr/>
            <p:nvPr/>
          </p:nvSpPr>
          <p:spPr>
            <a:xfrm>
              <a:off x="0" y="0"/>
              <a:ext cx="2776199" cy="3156392"/>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txBox="1"/>
            <p:nvPr/>
          </p:nvSpPr>
          <p:spPr>
            <a:xfrm>
              <a:off x="720740" y="1168621"/>
              <a:ext cx="1334719" cy="8207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27</a:t>
              </a:r>
              <a:endParaRPr sz="4000">
                <a:solidFill>
                  <a:srgbClr val="FFFFFF"/>
                </a:solidFill>
                <a:latin typeface="Arial"/>
                <a:ea typeface="Arial"/>
                <a:cs typeface="Arial"/>
                <a:sym typeface="Arial"/>
              </a:endParaRPr>
            </a:p>
          </p:txBody>
        </p:sp>
      </p:grpSp>
      <p:sp>
        <p:nvSpPr>
          <p:cNvPr id="361" name="Google Shape;361;p27"/>
          <p:cNvSpPr txBox="1"/>
          <p:nvPr/>
        </p:nvSpPr>
        <p:spPr>
          <a:xfrm>
            <a:off x="2049159" y="6584128"/>
            <a:ext cx="2383142" cy="1088008"/>
          </a:xfrm>
          <a:prstGeom prst="rect">
            <a:avLst/>
          </a:prstGeom>
          <a:noFill/>
          <a:ln>
            <a:noFill/>
          </a:ln>
        </p:spPr>
        <p:txBody>
          <a:bodyPr spcFirstLastPara="1" wrap="square" lIns="0" tIns="0" rIns="0" bIns="0" anchor="t" anchorCtr="0">
            <a:spAutoFit/>
          </a:bodyPr>
          <a:lstStyle/>
          <a:p>
            <a:pPr marL="0" marR="0" lvl="0" indent="0" algn="ctr" rtl="0">
              <a:lnSpc>
                <a:spcPct val="150017"/>
              </a:lnSpc>
              <a:spcBef>
                <a:spcPts val="0"/>
              </a:spcBef>
              <a:spcAft>
                <a:spcPts val="0"/>
              </a:spcAft>
              <a:buNone/>
            </a:pPr>
            <a:r>
              <a:rPr lang="en-US" sz="2867">
                <a:solidFill>
                  <a:srgbClr val="FFFFFF"/>
                </a:solidFill>
                <a:latin typeface="Arial"/>
                <a:ea typeface="Arial"/>
                <a:cs typeface="Arial"/>
                <a:sym typeface="Arial"/>
              </a:rPr>
              <a:t>Product</a:t>
            </a:r>
            <a:endParaRPr/>
          </a:p>
          <a:p>
            <a:pPr marL="0" marR="0" lvl="0" indent="0" algn="ctr" rtl="0">
              <a:lnSpc>
                <a:spcPct val="150017"/>
              </a:lnSpc>
              <a:spcBef>
                <a:spcPts val="0"/>
              </a:spcBef>
              <a:spcAft>
                <a:spcPts val="0"/>
              </a:spcAft>
              <a:buNone/>
            </a:pPr>
            <a:r>
              <a:rPr lang="en-US" sz="2867">
                <a:solidFill>
                  <a:srgbClr val="FFFFFF"/>
                </a:solidFill>
                <a:latin typeface="Arial"/>
                <a:ea typeface="Arial"/>
                <a:cs typeface="Arial"/>
                <a:sym typeface="Arial"/>
              </a:rPr>
              <a:t>Owner</a:t>
            </a:r>
            <a:endParaRPr/>
          </a:p>
        </p:txBody>
      </p:sp>
      <p:pic>
        <p:nvPicPr>
          <p:cNvPr id="362" name="Google Shape;362;p27" descr="https://lh6.googleusercontent.com/OQf-OxHaHA0nHc4ZmAfW2wm9h6QzkNvsIwufMG3lV22CA4l30M4K4MA1CZJjVRll7nVIhNRjbfLbHm9agCK4BSIwY7TGZUm4b-RMrACJU44f-UFSVV8jSG89cINXD29GubeKRBluu0Y"/>
          <p:cNvPicPr preferRelativeResize="0"/>
          <p:nvPr/>
        </p:nvPicPr>
        <p:blipFill rotWithShape="1">
          <a:blip r:embed="rId3">
            <a:alphaModFix/>
          </a:blip>
          <a:srcRect/>
          <a:stretch/>
        </p:blipFill>
        <p:spPr>
          <a:xfrm>
            <a:off x="1478745" y="4455484"/>
            <a:ext cx="15240000" cy="3743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6"/>
        <p:cNvGrpSpPr/>
        <p:nvPr/>
      </p:nvGrpSpPr>
      <p:grpSpPr>
        <a:xfrm>
          <a:off x="0" y="0"/>
          <a:ext cx="0" cy="0"/>
          <a:chOff x="0" y="0"/>
          <a:chExt cx="0" cy="0"/>
        </a:xfrm>
      </p:grpSpPr>
      <p:graphicFrame>
        <p:nvGraphicFramePr>
          <p:cNvPr id="367" name="Google Shape;367;p28"/>
          <p:cNvGraphicFramePr/>
          <p:nvPr/>
        </p:nvGraphicFramePr>
        <p:xfrm>
          <a:off x="1371600" y="1199514"/>
          <a:ext cx="15544825" cy="7887950"/>
        </p:xfrm>
        <a:graphic>
          <a:graphicData uri="http://schemas.openxmlformats.org/drawingml/2006/table">
            <a:tbl>
              <a:tblPr>
                <a:noFill/>
                <a:tableStyleId>{12FBF352-FFB5-49E9-A9E3-B5A86068B8BC}</a:tableStyleId>
              </a:tblPr>
              <a:tblGrid>
                <a:gridCol w="1685175">
                  <a:extLst>
                    <a:ext uri="{9D8B030D-6E8A-4147-A177-3AD203B41FA5}">
                      <a16:colId xmlns:a16="http://schemas.microsoft.com/office/drawing/2014/main" val="20000"/>
                    </a:ext>
                  </a:extLst>
                </a:gridCol>
                <a:gridCol w="11882150">
                  <a:extLst>
                    <a:ext uri="{9D8B030D-6E8A-4147-A177-3AD203B41FA5}">
                      <a16:colId xmlns:a16="http://schemas.microsoft.com/office/drawing/2014/main" val="20001"/>
                    </a:ext>
                  </a:extLst>
                </a:gridCol>
                <a:gridCol w="1977500">
                  <a:extLst>
                    <a:ext uri="{9D8B030D-6E8A-4147-A177-3AD203B41FA5}">
                      <a16:colId xmlns:a16="http://schemas.microsoft.com/office/drawing/2014/main" val="20002"/>
                    </a:ext>
                  </a:extLst>
                </a:gridCol>
              </a:tblGrid>
              <a:tr h="13113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SPRINT</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TASK</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TIME BOXED</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6888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Collection of database of ngo,old age homes,from different websites focusing local areas. </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7 days </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16292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2.</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Extracting data, draw diagrams on the basis of  extracted data ,state diagram,statechart,sequence diagram,class diagram</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7 days</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2"/>
                  </a:ext>
                </a:extLst>
              </a:tr>
              <a:tr h="16292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3.</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Modifying the changes in the diagrams , evolving the teamwork understanding the abstract reviews</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3 days </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3"/>
                  </a:ext>
                </a:extLst>
              </a:tr>
              <a:tr h="16292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4.</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Comprehensive documentation of prays , using agile and waterfall methodology.</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4 days </a:t>
                      </a:r>
                      <a:endParaRPr sz="2800" u="none" strike="noStrike" cap="none"/>
                    </a:p>
                  </a:txBody>
                  <a:tcPr marL="91025" marR="91025" marT="91025" marB="910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4"/>
                  </a:ext>
                </a:extLst>
              </a:tr>
            </a:tbl>
          </a:graphicData>
        </a:graphic>
      </p:graphicFrame>
      <p:sp>
        <p:nvSpPr>
          <p:cNvPr id="368" name="Google Shape;368;p28"/>
          <p:cNvSpPr/>
          <p:nvPr/>
        </p:nvSpPr>
        <p:spPr>
          <a:xfrm>
            <a:off x="457200" y="2157689"/>
            <a:ext cx="822960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2"/>
        <p:cNvGrpSpPr/>
        <p:nvPr/>
      </p:nvGrpSpPr>
      <p:grpSpPr>
        <a:xfrm>
          <a:off x="0" y="0"/>
          <a:ext cx="0" cy="0"/>
          <a:chOff x="0" y="0"/>
          <a:chExt cx="0" cy="0"/>
        </a:xfrm>
      </p:grpSpPr>
      <p:grpSp>
        <p:nvGrpSpPr>
          <p:cNvPr id="373" name="Google Shape;373;p29"/>
          <p:cNvGrpSpPr/>
          <p:nvPr/>
        </p:nvGrpSpPr>
        <p:grpSpPr>
          <a:xfrm>
            <a:off x="16236331" y="-24939"/>
            <a:ext cx="2082149" cy="2367294"/>
            <a:chOff x="0" y="0"/>
            <a:chExt cx="2776199" cy="3156392"/>
          </a:xfrm>
        </p:grpSpPr>
        <p:sp>
          <p:nvSpPr>
            <p:cNvPr id="374" name="Google Shape;374;p29"/>
            <p:cNvSpPr/>
            <p:nvPr/>
          </p:nvSpPr>
          <p:spPr>
            <a:xfrm>
              <a:off x="0" y="0"/>
              <a:ext cx="2776199" cy="3156392"/>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txBox="1"/>
            <p:nvPr/>
          </p:nvSpPr>
          <p:spPr>
            <a:xfrm>
              <a:off x="720740" y="1168621"/>
              <a:ext cx="1334719" cy="8207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29</a:t>
              </a:r>
              <a:endParaRPr sz="4000">
                <a:solidFill>
                  <a:srgbClr val="FFFFFF"/>
                </a:solidFill>
                <a:latin typeface="Arial"/>
                <a:ea typeface="Arial"/>
                <a:cs typeface="Arial"/>
                <a:sym typeface="Arial"/>
              </a:endParaRPr>
            </a:p>
          </p:txBody>
        </p:sp>
      </p:grpSp>
      <p:graphicFrame>
        <p:nvGraphicFramePr>
          <p:cNvPr id="376" name="Google Shape;376;p29"/>
          <p:cNvGraphicFramePr/>
          <p:nvPr/>
        </p:nvGraphicFramePr>
        <p:xfrm>
          <a:off x="685800" y="1955318"/>
          <a:ext cx="16916400" cy="6376360"/>
        </p:xfrm>
        <a:graphic>
          <a:graphicData uri="http://schemas.openxmlformats.org/drawingml/2006/table">
            <a:tbl>
              <a:tblPr>
                <a:noFill/>
                <a:tableStyleId>{12FBF352-FFB5-49E9-A9E3-B5A86068B8BC}</a:tableStyleId>
              </a:tblPr>
              <a:tblGrid>
                <a:gridCol w="2256800">
                  <a:extLst>
                    <a:ext uri="{9D8B030D-6E8A-4147-A177-3AD203B41FA5}">
                      <a16:colId xmlns:a16="http://schemas.microsoft.com/office/drawing/2014/main" val="20000"/>
                    </a:ext>
                  </a:extLst>
                </a:gridCol>
                <a:gridCol w="113830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7804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DATE </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TASK</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TIMEBOXED</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8045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8-Apr-20</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Task divison,understanding work and flow</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15 min </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1"/>
                  </a:ext>
                </a:extLst>
              </a:tr>
              <a:tr h="1085125">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9-Apr-20</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Sprint 1 discussion, work updates ,evaluation of each other's work.</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18 min</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2"/>
                  </a:ext>
                </a:extLst>
              </a:tr>
              <a:tr h="1066800">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10-Apr-20</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print 1 rap up , update of diagrams,discussion on abstract reviews.</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12 min</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3"/>
                  </a:ext>
                </a:extLst>
              </a:tr>
              <a:tr h="1195675">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11-Apr-20</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print 2 work update, more discussion on statechart ,class diagrams.</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17 min</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4"/>
                  </a:ext>
                </a:extLst>
              </a:tr>
              <a:tr h="861725">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12-Apr-20</a:t>
                      </a:r>
                      <a:endParaRPr sz="2800" u="none" strike="noStrike" cap="none"/>
                    </a:p>
                    <a:p>
                      <a:pPr marL="0" marR="0" lvl="0" indent="0" algn="ctr" rtl="0">
                        <a:spcBef>
                          <a:spcPts val="0"/>
                        </a:spcBef>
                        <a:spcAft>
                          <a:spcPts val="0"/>
                        </a:spcAft>
                        <a:buNone/>
                      </a:pPr>
                      <a:br>
                        <a:rPr lang="en-US" sz="2800" u="none" strike="noStrike" cap="none"/>
                      </a:b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7F7F7F"/>
                    </a:solidFill>
                  </a:tcPr>
                </a:tc>
                <a:tc>
                  <a:txBody>
                    <a:bodyPr/>
                    <a:lstStyle/>
                    <a:p>
                      <a:pPr marL="0" marR="0" lvl="0" indent="0" algn="ctr" rtl="0">
                        <a:spcBef>
                          <a:spcPts val="0"/>
                        </a:spcBef>
                        <a:spcAft>
                          <a:spcPts val="0"/>
                        </a:spcAft>
                        <a:buNone/>
                      </a:pPr>
                      <a:r>
                        <a:rPr lang="en-US" sz="2800" b="0" i="0" u="none" strike="noStrike" cap="none">
                          <a:solidFill>
                            <a:srgbClr val="000000"/>
                          </a:solidFill>
                          <a:latin typeface="Arial"/>
                          <a:ea typeface="Arial"/>
                          <a:cs typeface="Arial"/>
                          <a:sym typeface="Arial"/>
                        </a:rPr>
                        <a:t>inalizing diagrams,discussion on documentation work </a:t>
                      </a: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9900"/>
                    </a:solidFill>
                  </a:tcPr>
                </a:tc>
                <a:tc>
                  <a:txBody>
                    <a:bodyPr/>
                    <a:lstStyle/>
                    <a:p>
                      <a:pPr marL="0" marR="0" lvl="0" indent="0" algn="ctr" rtl="0">
                        <a:spcBef>
                          <a:spcPts val="0"/>
                        </a:spcBef>
                        <a:spcAft>
                          <a:spcPts val="0"/>
                        </a:spcAft>
                        <a:buNone/>
                      </a:pPr>
                      <a:r>
                        <a:rPr lang="en-US" sz="2800" b="0" i="0" u="none" strike="noStrike" cap="none">
                          <a:solidFill>
                            <a:srgbClr val="FFFFFF"/>
                          </a:solidFill>
                          <a:latin typeface="Arial"/>
                          <a:ea typeface="Arial"/>
                          <a:cs typeface="Arial"/>
                          <a:sym typeface="Arial"/>
                        </a:rPr>
                        <a:t>15 min</a:t>
                      </a:r>
                      <a:endParaRPr sz="2800" u="none" strike="noStrike" cap="none"/>
                    </a:p>
                    <a:p>
                      <a:pPr marL="0" marR="0" lvl="0" indent="0" algn="ctr" rtl="0">
                        <a:spcBef>
                          <a:spcPts val="0"/>
                        </a:spcBef>
                        <a:spcAft>
                          <a:spcPts val="0"/>
                        </a:spcAft>
                        <a:buNone/>
                      </a:pPr>
                      <a:br>
                        <a:rPr lang="en-US" sz="2800" u="none" strike="noStrike" cap="none"/>
                      </a:br>
                      <a:endParaRPr sz="2800" u="none" strike="noStrike" cap="none"/>
                    </a:p>
                  </a:txBody>
                  <a:tcPr marL="93850" marR="93850" marT="93850" marB="938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66666"/>
                    </a:solidFill>
                  </a:tcPr>
                </a:tc>
                <a:extLst>
                  <a:ext uri="{0D108BD9-81ED-4DB2-BD59-A6C34878D82A}">
                    <a16:rowId xmlns:a16="http://schemas.microsoft.com/office/drawing/2014/main" val="10005"/>
                  </a:ext>
                </a:extLst>
              </a:tr>
            </a:tbl>
          </a:graphicData>
        </a:graphic>
      </p:graphicFrame>
      <p:sp>
        <p:nvSpPr>
          <p:cNvPr id="377" name="Google Shape;377;p29"/>
          <p:cNvSpPr/>
          <p:nvPr/>
        </p:nvSpPr>
        <p:spPr>
          <a:xfrm>
            <a:off x="457200" y="1641475"/>
            <a:ext cx="8077200" cy="37782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D59B"/>
        </a:solidFill>
        <a:effectLst/>
      </p:bgPr>
    </p:bg>
    <p:spTree>
      <p:nvGrpSpPr>
        <p:cNvPr id="1" name="Shape 101"/>
        <p:cNvGrpSpPr/>
        <p:nvPr/>
      </p:nvGrpSpPr>
      <p:grpSpPr>
        <a:xfrm>
          <a:off x="0" y="0"/>
          <a:ext cx="0" cy="0"/>
          <a:chOff x="0" y="0"/>
          <a:chExt cx="0" cy="0"/>
        </a:xfrm>
      </p:grpSpPr>
      <p:sp>
        <p:nvSpPr>
          <p:cNvPr id="102" name="Google Shape;102;p3"/>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03" name="Google Shape;103;p3"/>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104" name="Google Shape;104;p3"/>
          <p:cNvSpPr txBox="1"/>
          <p:nvPr/>
        </p:nvSpPr>
        <p:spPr>
          <a:xfrm>
            <a:off x="1590650" y="1640847"/>
            <a:ext cx="13007491"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Abstract</a:t>
            </a:r>
            <a:endParaRPr sz="7500">
              <a:solidFill>
                <a:srgbClr val="241D27"/>
              </a:solidFill>
              <a:latin typeface="Arial"/>
              <a:ea typeface="Arial"/>
              <a:cs typeface="Arial"/>
              <a:sym typeface="Arial"/>
            </a:endParaRPr>
          </a:p>
        </p:txBody>
      </p:sp>
      <p:sp>
        <p:nvSpPr>
          <p:cNvPr id="105" name="Google Shape;105;p3"/>
          <p:cNvSpPr/>
          <p:nvPr/>
        </p:nvSpPr>
        <p:spPr>
          <a:xfrm>
            <a:off x="15177152" y="10287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03</a:t>
            </a:r>
            <a:endParaRPr sz="4000">
              <a:solidFill>
                <a:srgbClr val="FFFFFF"/>
              </a:solidFill>
              <a:latin typeface="Arial"/>
              <a:ea typeface="Arial"/>
              <a:cs typeface="Arial"/>
              <a:sym typeface="Arial"/>
            </a:endParaRPr>
          </a:p>
        </p:txBody>
      </p:sp>
      <p:sp>
        <p:nvSpPr>
          <p:cNvPr id="107" name="Google Shape;107;p3"/>
          <p:cNvSpPr txBox="1"/>
          <p:nvPr/>
        </p:nvSpPr>
        <p:spPr>
          <a:xfrm>
            <a:off x="1590650" y="3619500"/>
            <a:ext cx="15128095" cy="541686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PRAYAS is developing a system which is child centered and compassionate that revolves around civilized concern. Prayas​ can be a widely connected networking platform due to the connections it will form with NGO &amp; ​OLD AGEHOMES​. In addition to​ theories of unemployment, the effects of unemployment within the economic system. Prayas​ provides employment too! Also, with secured network, Prayas​ will provide the payment gateways to the people with easy transactions. People will be able to donate money as well as to the NGO’S. A statistic will be monitored daily and maintained according to the transactions which will be happening every now and then. It will also help in determining the progress made so far. And due to this very transparency people will be more interested to give their inputs by relying on this initiative that provides with an open platform to billion people to help in a friendly manner.</a:t>
            </a:r>
            <a:endParaRPr sz="32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38953"/>
        </a:solidFill>
        <a:effectLst/>
      </p:bgPr>
    </p:bg>
    <p:spTree>
      <p:nvGrpSpPr>
        <p:cNvPr id="1" name="Shape 381"/>
        <p:cNvGrpSpPr/>
        <p:nvPr/>
      </p:nvGrpSpPr>
      <p:grpSpPr>
        <a:xfrm>
          <a:off x="0" y="0"/>
          <a:ext cx="0" cy="0"/>
          <a:chOff x="0" y="0"/>
          <a:chExt cx="0" cy="0"/>
        </a:xfrm>
      </p:grpSpPr>
      <p:sp>
        <p:nvSpPr>
          <p:cNvPr id="382" name="Google Shape;382;p30"/>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383" name="Google Shape;383;p30"/>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384" name="Google Shape;384;p30"/>
          <p:cNvSpPr txBox="1"/>
          <p:nvPr/>
        </p:nvSpPr>
        <p:spPr>
          <a:xfrm>
            <a:off x="1759752" y="1640847"/>
            <a:ext cx="12782018" cy="11541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SCRUM MEETINGS</a:t>
            </a:r>
            <a:endParaRPr/>
          </a:p>
        </p:txBody>
      </p:sp>
      <p:grpSp>
        <p:nvGrpSpPr>
          <p:cNvPr id="385" name="Google Shape;385;p30"/>
          <p:cNvGrpSpPr/>
          <p:nvPr/>
        </p:nvGrpSpPr>
        <p:grpSpPr>
          <a:xfrm>
            <a:off x="15177152" y="1028700"/>
            <a:ext cx="2082149" cy="2367294"/>
            <a:chOff x="0" y="0"/>
            <a:chExt cx="2776199" cy="3156392"/>
          </a:xfrm>
        </p:grpSpPr>
        <p:sp>
          <p:nvSpPr>
            <p:cNvPr id="386" name="Google Shape;386;p30"/>
            <p:cNvSpPr/>
            <p:nvPr/>
          </p:nvSpPr>
          <p:spPr>
            <a:xfrm>
              <a:off x="0" y="0"/>
              <a:ext cx="2776199" cy="3156392"/>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txBox="1"/>
            <p:nvPr/>
          </p:nvSpPr>
          <p:spPr>
            <a:xfrm>
              <a:off x="720740" y="1168621"/>
              <a:ext cx="1334719" cy="8207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30</a:t>
              </a:r>
              <a:endParaRPr sz="4000">
                <a:solidFill>
                  <a:srgbClr val="FFFFFF"/>
                </a:solidFill>
                <a:latin typeface="Arial"/>
                <a:ea typeface="Arial"/>
                <a:cs typeface="Arial"/>
                <a:sym typeface="Arial"/>
              </a:endParaRPr>
            </a:p>
          </p:txBody>
        </p:sp>
      </p:grpSp>
      <p:sp>
        <p:nvSpPr>
          <p:cNvPr id="388" name="Google Shape;388;p30"/>
          <p:cNvSpPr txBox="1"/>
          <p:nvPr/>
        </p:nvSpPr>
        <p:spPr>
          <a:xfrm>
            <a:off x="1759752" y="3679808"/>
            <a:ext cx="14958993" cy="399647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br>
              <a:rPr lang="en-US" sz="3709">
                <a:solidFill>
                  <a:schemeClr val="dk1"/>
                </a:solidFill>
                <a:latin typeface="Arial"/>
                <a:ea typeface="Arial"/>
                <a:cs typeface="Arial"/>
                <a:sym typeface="Arial"/>
              </a:rPr>
            </a:br>
            <a:r>
              <a:rPr lang="en-US" sz="3709">
                <a:solidFill>
                  <a:schemeClr val="dk1"/>
                </a:solidFill>
                <a:latin typeface="Arial"/>
                <a:ea typeface="Arial"/>
                <a:cs typeface="Arial"/>
                <a:sym typeface="Arial"/>
              </a:rPr>
              <a:t>Scrum meetings are an essential part of agile methodology. They are used to define the work for the day. These are short meetings, where team members talk about what has been done since the last scrum, what needs to be done and what problems need to be resolved.</a:t>
            </a:r>
            <a:endParaRPr/>
          </a:p>
          <a:p>
            <a:pPr marL="0" marR="0" lvl="0" indent="0" algn="l" rtl="0">
              <a:spcBef>
                <a:spcPts val="0"/>
              </a:spcBef>
              <a:spcAft>
                <a:spcPts val="0"/>
              </a:spcAft>
              <a:buNone/>
            </a:pPr>
            <a:br>
              <a:rPr lang="en-US" sz="3709">
                <a:solidFill>
                  <a:schemeClr val="dk1"/>
                </a:solidFill>
                <a:latin typeface="Arial"/>
                <a:ea typeface="Arial"/>
                <a:cs typeface="Arial"/>
                <a:sym typeface="Arial"/>
              </a:rPr>
            </a:br>
            <a:endParaRPr sz="3709">
              <a:solidFill>
                <a:srgbClr val="241D27"/>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p:nvPr/>
        </p:nvSpPr>
        <p:spPr>
          <a:xfrm>
            <a:off x="97199" y="0"/>
            <a:ext cx="18190800" cy="10287000"/>
          </a:xfrm>
          <a:prstGeom prst="rect">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1"/>
          <p:cNvGrpSpPr/>
          <p:nvPr/>
        </p:nvGrpSpPr>
        <p:grpSpPr>
          <a:xfrm rot="5400000">
            <a:off x="6532524" y="3326183"/>
            <a:ext cx="8229600" cy="3682295"/>
            <a:chOff x="0" y="0"/>
            <a:chExt cx="21431250" cy="9589310"/>
          </a:xfrm>
        </p:grpSpPr>
        <p:sp>
          <p:nvSpPr>
            <p:cNvPr id="395" name="Google Shape;395;p31"/>
            <p:cNvSpPr/>
            <p:nvPr/>
          </p:nvSpPr>
          <p:spPr>
            <a:xfrm>
              <a:off x="72390" y="72390"/>
              <a:ext cx="21286471" cy="9444530"/>
            </a:xfrm>
            <a:custGeom>
              <a:avLst/>
              <a:gdLst/>
              <a:ahLst/>
              <a:cxnLst/>
              <a:rect l="l" t="t" r="r" b="b"/>
              <a:pathLst>
                <a:path w="21286471" h="9444530" extrusionOk="0">
                  <a:moveTo>
                    <a:pt x="0" y="0"/>
                  </a:moveTo>
                  <a:lnTo>
                    <a:pt x="21286471" y="0"/>
                  </a:lnTo>
                  <a:lnTo>
                    <a:pt x="21286471" y="9444530"/>
                  </a:lnTo>
                  <a:lnTo>
                    <a:pt x="0" y="9444530"/>
                  </a:lnTo>
                  <a:lnTo>
                    <a:pt x="0" y="0"/>
                  </a:lnTo>
                  <a:close/>
                </a:path>
              </a:pathLst>
            </a:custGeom>
            <a:solidFill>
              <a:srgbClr val="FFFFFF"/>
            </a:solidFill>
            <a:ln>
              <a:noFill/>
            </a:ln>
          </p:spPr>
        </p:sp>
        <p:sp>
          <p:nvSpPr>
            <p:cNvPr id="396" name="Google Shape;396;p31"/>
            <p:cNvSpPr/>
            <p:nvPr/>
          </p:nvSpPr>
          <p:spPr>
            <a:xfrm>
              <a:off x="0" y="0"/>
              <a:ext cx="21431250" cy="9589310"/>
            </a:xfrm>
            <a:custGeom>
              <a:avLst/>
              <a:gdLst/>
              <a:ahLst/>
              <a:cxnLst/>
              <a:rect l="l" t="t" r="r" b="b"/>
              <a:pathLst>
                <a:path w="21431250" h="9589310" extrusionOk="0">
                  <a:moveTo>
                    <a:pt x="21286470" y="9444530"/>
                  </a:moveTo>
                  <a:lnTo>
                    <a:pt x="21431250" y="9444530"/>
                  </a:lnTo>
                  <a:lnTo>
                    <a:pt x="21431250" y="9589310"/>
                  </a:lnTo>
                  <a:lnTo>
                    <a:pt x="21286470" y="9589310"/>
                  </a:lnTo>
                  <a:lnTo>
                    <a:pt x="21286470" y="9444530"/>
                  </a:lnTo>
                  <a:close/>
                  <a:moveTo>
                    <a:pt x="0" y="144780"/>
                  </a:moveTo>
                  <a:lnTo>
                    <a:pt x="144780" y="144780"/>
                  </a:lnTo>
                  <a:lnTo>
                    <a:pt x="144780" y="9444530"/>
                  </a:lnTo>
                  <a:lnTo>
                    <a:pt x="0" y="9444530"/>
                  </a:lnTo>
                  <a:lnTo>
                    <a:pt x="0" y="144780"/>
                  </a:lnTo>
                  <a:close/>
                  <a:moveTo>
                    <a:pt x="0" y="9444530"/>
                  </a:moveTo>
                  <a:lnTo>
                    <a:pt x="144780" y="9444530"/>
                  </a:lnTo>
                  <a:lnTo>
                    <a:pt x="144780" y="9589310"/>
                  </a:lnTo>
                  <a:lnTo>
                    <a:pt x="0" y="9589310"/>
                  </a:lnTo>
                  <a:lnTo>
                    <a:pt x="0" y="9444530"/>
                  </a:lnTo>
                  <a:close/>
                  <a:moveTo>
                    <a:pt x="21286470" y="144780"/>
                  </a:moveTo>
                  <a:lnTo>
                    <a:pt x="21431250" y="144780"/>
                  </a:lnTo>
                  <a:lnTo>
                    <a:pt x="21431250" y="9444530"/>
                  </a:lnTo>
                  <a:lnTo>
                    <a:pt x="21286470" y="9444530"/>
                  </a:lnTo>
                  <a:lnTo>
                    <a:pt x="21286470" y="144780"/>
                  </a:lnTo>
                  <a:close/>
                  <a:moveTo>
                    <a:pt x="144780" y="9444530"/>
                  </a:moveTo>
                  <a:lnTo>
                    <a:pt x="21286470" y="9444530"/>
                  </a:lnTo>
                  <a:lnTo>
                    <a:pt x="21286470" y="9589310"/>
                  </a:lnTo>
                  <a:lnTo>
                    <a:pt x="144780" y="9589310"/>
                  </a:lnTo>
                  <a:lnTo>
                    <a:pt x="144780" y="9444530"/>
                  </a:lnTo>
                  <a:close/>
                  <a:moveTo>
                    <a:pt x="21286470" y="0"/>
                  </a:moveTo>
                  <a:lnTo>
                    <a:pt x="21431250" y="0"/>
                  </a:lnTo>
                  <a:lnTo>
                    <a:pt x="21431250" y="144780"/>
                  </a:lnTo>
                  <a:lnTo>
                    <a:pt x="21286470" y="144780"/>
                  </a:lnTo>
                  <a:lnTo>
                    <a:pt x="21286470" y="0"/>
                  </a:lnTo>
                  <a:close/>
                  <a:moveTo>
                    <a:pt x="0" y="0"/>
                  </a:moveTo>
                  <a:lnTo>
                    <a:pt x="144780" y="0"/>
                  </a:lnTo>
                  <a:lnTo>
                    <a:pt x="144780" y="144780"/>
                  </a:lnTo>
                  <a:lnTo>
                    <a:pt x="0" y="144780"/>
                  </a:lnTo>
                  <a:lnTo>
                    <a:pt x="0" y="0"/>
                  </a:lnTo>
                  <a:close/>
                  <a:moveTo>
                    <a:pt x="144780" y="0"/>
                  </a:moveTo>
                  <a:lnTo>
                    <a:pt x="21286470" y="0"/>
                  </a:lnTo>
                  <a:lnTo>
                    <a:pt x="21286470" y="144780"/>
                  </a:lnTo>
                  <a:lnTo>
                    <a:pt x="144780" y="144780"/>
                  </a:lnTo>
                  <a:lnTo>
                    <a:pt x="144780" y="0"/>
                  </a:lnTo>
                  <a:close/>
                </a:path>
              </a:pathLst>
            </a:custGeom>
            <a:solidFill>
              <a:srgbClr val="222222"/>
            </a:solidFill>
            <a:ln>
              <a:noFill/>
            </a:ln>
          </p:spPr>
        </p:sp>
      </p:grpSp>
      <p:grpSp>
        <p:nvGrpSpPr>
          <p:cNvPr id="397" name="Google Shape;397;p31"/>
          <p:cNvGrpSpPr/>
          <p:nvPr/>
        </p:nvGrpSpPr>
        <p:grpSpPr>
          <a:xfrm rot="5400000">
            <a:off x="-1244953" y="3326183"/>
            <a:ext cx="8229600" cy="3682295"/>
            <a:chOff x="0" y="0"/>
            <a:chExt cx="21431250" cy="9589310"/>
          </a:xfrm>
        </p:grpSpPr>
        <p:sp>
          <p:nvSpPr>
            <p:cNvPr id="398" name="Google Shape;398;p31"/>
            <p:cNvSpPr/>
            <p:nvPr/>
          </p:nvSpPr>
          <p:spPr>
            <a:xfrm>
              <a:off x="72390" y="72390"/>
              <a:ext cx="21286471" cy="9444530"/>
            </a:xfrm>
            <a:custGeom>
              <a:avLst/>
              <a:gdLst/>
              <a:ahLst/>
              <a:cxnLst/>
              <a:rect l="l" t="t" r="r" b="b"/>
              <a:pathLst>
                <a:path w="21286471" h="9444530" extrusionOk="0">
                  <a:moveTo>
                    <a:pt x="0" y="0"/>
                  </a:moveTo>
                  <a:lnTo>
                    <a:pt x="21286471" y="0"/>
                  </a:lnTo>
                  <a:lnTo>
                    <a:pt x="21286471" y="9444530"/>
                  </a:lnTo>
                  <a:lnTo>
                    <a:pt x="0" y="9444530"/>
                  </a:lnTo>
                  <a:lnTo>
                    <a:pt x="0" y="0"/>
                  </a:lnTo>
                  <a:close/>
                </a:path>
              </a:pathLst>
            </a:custGeom>
            <a:solidFill>
              <a:srgbClr val="FFFFFF"/>
            </a:solidFill>
            <a:ln>
              <a:noFill/>
            </a:ln>
          </p:spPr>
        </p:sp>
        <p:sp>
          <p:nvSpPr>
            <p:cNvPr id="399" name="Google Shape;399;p31"/>
            <p:cNvSpPr/>
            <p:nvPr/>
          </p:nvSpPr>
          <p:spPr>
            <a:xfrm>
              <a:off x="0" y="0"/>
              <a:ext cx="21431250" cy="9589310"/>
            </a:xfrm>
            <a:custGeom>
              <a:avLst/>
              <a:gdLst/>
              <a:ahLst/>
              <a:cxnLst/>
              <a:rect l="l" t="t" r="r" b="b"/>
              <a:pathLst>
                <a:path w="21431250" h="9589310" extrusionOk="0">
                  <a:moveTo>
                    <a:pt x="21286470" y="9444530"/>
                  </a:moveTo>
                  <a:lnTo>
                    <a:pt x="21431250" y="9444530"/>
                  </a:lnTo>
                  <a:lnTo>
                    <a:pt x="21431250" y="9589310"/>
                  </a:lnTo>
                  <a:lnTo>
                    <a:pt x="21286470" y="9589310"/>
                  </a:lnTo>
                  <a:lnTo>
                    <a:pt x="21286470" y="9444530"/>
                  </a:lnTo>
                  <a:close/>
                  <a:moveTo>
                    <a:pt x="0" y="144780"/>
                  </a:moveTo>
                  <a:lnTo>
                    <a:pt x="144780" y="144780"/>
                  </a:lnTo>
                  <a:lnTo>
                    <a:pt x="144780" y="9444530"/>
                  </a:lnTo>
                  <a:lnTo>
                    <a:pt x="0" y="9444530"/>
                  </a:lnTo>
                  <a:lnTo>
                    <a:pt x="0" y="144780"/>
                  </a:lnTo>
                  <a:close/>
                  <a:moveTo>
                    <a:pt x="0" y="9444530"/>
                  </a:moveTo>
                  <a:lnTo>
                    <a:pt x="144780" y="9444530"/>
                  </a:lnTo>
                  <a:lnTo>
                    <a:pt x="144780" y="9589310"/>
                  </a:lnTo>
                  <a:lnTo>
                    <a:pt x="0" y="9589310"/>
                  </a:lnTo>
                  <a:lnTo>
                    <a:pt x="0" y="9444530"/>
                  </a:lnTo>
                  <a:close/>
                  <a:moveTo>
                    <a:pt x="21286470" y="144780"/>
                  </a:moveTo>
                  <a:lnTo>
                    <a:pt x="21431250" y="144780"/>
                  </a:lnTo>
                  <a:lnTo>
                    <a:pt x="21431250" y="9444530"/>
                  </a:lnTo>
                  <a:lnTo>
                    <a:pt x="21286470" y="9444530"/>
                  </a:lnTo>
                  <a:lnTo>
                    <a:pt x="21286470" y="144780"/>
                  </a:lnTo>
                  <a:close/>
                  <a:moveTo>
                    <a:pt x="144780" y="9444530"/>
                  </a:moveTo>
                  <a:lnTo>
                    <a:pt x="21286470" y="9444530"/>
                  </a:lnTo>
                  <a:lnTo>
                    <a:pt x="21286470" y="9589310"/>
                  </a:lnTo>
                  <a:lnTo>
                    <a:pt x="144780" y="9589310"/>
                  </a:lnTo>
                  <a:lnTo>
                    <a:pt x="144780" y="9444530"/>
                  </a:lnTo>
                  <a:close/>
                  <a:moveTo>
                    <a:pt x="21286470" y="0"/>
                  </a:moveTo>
                  <a:lnTo>
                    <a:pt x="21431250" y="0"/>
                  </a:lnTo>
                  <a:lnTo>
                    <a:pt x="21431250" y="144780"/>
                  </a:lnTo>
                  <a:lnTo>
                    <a:pt x="21286470" y="144780"/>
                  </a:lnTo>
                  <a:lnTo>
                    <a:pt x="21286470" y="0"/>
                  </a:lnTo>
                  <a:close/>
                  <a:moveTo>
                    <a:pt x="0" y="0"/>
                  </a:moveTo>
                  <a:lnTo>
                    <a:pt x="144780" y="0"/>
                  </a:lnTo>
                  <a:lnTo>
                    <a:pt x="144780" y="144780"/>
                  </a:lnTo>
                  <a:lnTo>
                    <a:pt x="0" y="144780"/>
                  </a:lnTo>
                  <a:lnTo>
                    <a:pt x="0" y="0"/>
                  </a:lnTo>
                  <a:close/>
                  <a:moveTo>
                    <a:pt x="144780" y="0"/>
                  </a:moveTo>
                  <a:lnTo>
                    <a:pt x="21286470" y="0"/>
                  </a:lnTo>
                  <a:lnTo>
                    <a:pt x="21286470" y="144780"/>
                  </a:lnTo>
                  <a:lnTo>
                    <a:pt x="144780" y="144780"/>
                  </a:lnTo>
                  <a:lnTo>
                    <a:pt x="144780" y="0"/>
                  </a:lnTo>
                  <a:close/>
                </a:path>
              </a:pathLst>
            </a:custGeom>
            <a:solidFill>
              <a:srgbClr val="222222"/>
            </a:solidFill>
            <a:ln>
              <a:noFill/>
            </a:ln>
          </p:spPr>
        </p:sp>
      </p:grpSp>
      <p:grpSp>
        <p:nvGrpSpPr>
          <p:cNvPr id="400" name="Google Shape;400;p31"/>
          <p:cNvGrpSpPr/>
          <p:nvPr/>
        </p:nvGrpSpPr>
        <p:grpSpPr>
          <a:xfrm rot="5400000">
            <a:off x="2643786" y="3326183"/>
            <a:ext cx="8229600" cy="3682295"/>
            <a:chOff x="0" y="0"/>
            <a:chExt cx="21431250" cy="9589310"/>
          </a:xfrm>
        </p:grpSpPr>
        <p:sp>
          <p:nvSpPr>
            <p:cNvPr id="401" name="Google Shape;401;p31"/>
            <p:cNvSpPr/>
            <p:nvPr/>
          </p:nvSpPr>
          <p:spPr>
            <a:xfrm>
              <a:off x="72390" y="72390"/>
              <a:ext cx="21286471" cy="9444530"/>
            </a:xfrm>
            <a:custGeom>
              <a:avLst/>
              <a:gdLst/>
              <a:ahLst/>
              <a:cxnLst/>
              <a:rect l="l" t="t" r="r" b="b"/>
              <a:pathLst>
                <a:path w="21286471" h="9444530" extrusionOk="0">
                  <a:moveTo>
                    <a:pt x="0" y="0"/>
                  </a:moveTo>
                  <a:lnTo>
                    <a:pt x="21286471" y="0"/>
                  </a:lnTo>
                  <a:lnTo>
                    <a:pt x="21286471" y="9444530"/>
                  </a:lnTo>
                  <a:lnTo>
                    <a:pt x="0" y="9444530"/>
                  </a:lnTo>
                  <a:lnTo>
                    <a:pt x="0" y="0"/>
                  </a:lnTo>
                  <a:close/>
                </a:path>
              </a:pathLst>
            </a:custGeom>
            <a:solidFill>
              <a:srgbClr val="FFFFFF"/>
            </a:solidFill>
            <a:ln>
              <a:noFill/>
            </a:ln>
          </p:spPr>
        </p:sp>
        <p:sp>
          <p:nvSpPr>
            <p:cNvPr id="402" name="Google Shape;402;p31"/>
            <p:cNvSpPr/>
            <p:nvPr/>
          </p:nvSpPr>
          <p:spPr>
            <a:xfrm>
              <a:off x="0" y="0"/>
              <a:ext cx="21431250" cy="9589310"/>
            </a:xfrm>
            <a:custGeom>
              <a:avLst/>
              <a:gdLst/>
              <a:ahLst/>
              <a:cxnLst/>
              <a:rect l="l" t="t" r="r" b="b"/>
              <a:pathLst>
                <a:path w="21431250" h="9589310" extrusionOk="0">
                  <a:moveTo>
                    <a:pt x="21286470" y="9444530"/>
                  </a:moveTo>
                  <a:lnTo>
                    <a:pt x="21431250" y="9444530"/>
                  </a:lnTo>
                  <a:lnTo>
                    <a:pt x="21431250" y="9589310"/>
                  </a:lnTo>
                  <a:lnTo>
                    <a:pt x="21286470" y="9589310"/>
                  </a:lnTo>
                  <a:lnTo>
                    <a:pt x="21286470" y="9444530"/>
                  </a:lnTo>
                  <a:close/>
                  <a:moveTo>
                    <a:pt x="0" y="144780"/>
                  </a:moveTo>
                  <a:lnTo>
                    <a:pt x="144780" y="144780"/>
                  </a:lnTo>
                  <a:lnTo>
                    <a:pt x="144780" y="9444530"/>
                  </a:lnTo>
                  <a:lnTo>
                    <a:pt x="0" y="9444530"/>
                  </a:lnTo>
                  <a:lnTo>
                    <a:pt x="0" y="144780"/>
                  </a:lnTo>
                  <a:close/>
                  <a:moveTo>
                    <a:pt x="0" y="9444530"/>
                  </a:moveTo>
                  <a:lnTo>
                    <a:pt x="144780" y="9444530"/>
                  </a:lnTo>
                  <a:lnTo>
                    <a:pt x="144780" y="9589310"/>
                  </a:lnTo>
                  <a:lnTo>
                    <a:pt x="0" y="9589310"/>
                  </a:lnTo>
                  <a:lnTo>
                    <a:pt x="0" y="9444530"/>
                  </a:lnTo>
                  <a:close/>
                  <a:moveTo>
                    <a:pt x="21286470" y="144780"/>
                  </a:moveTo>
                  <a:lnTo>
                    <a:pt x="21431250" y="144780"/>
                  </a:lnTo>
                  <a:lnTo>
                    <a:pt x="21431250" y="9444530"/>
                  </a:lnTo>
                  <a:lnTo>
                    <a:pt x="21286470" y="9444530"/>
                  </a:lnTo>
                  <a:lnTo>
                    <a:pt x="21286470" y="144780"/>
                  </a:lnTo>
                  <a:close/>
                  <a:moveTo>
                    <a:pt x="144780" y="9444530"/>
                  </a:moveTo>
                  <a:lnTo>
                    <a:pt x="21286470" y="9444530"/>
                  </a:lnTo>
                  <a:lnTo>
                    <a:pt x="21286470" y="9589310"/>
                  </a:lnTo>
                  <a:lnTo>
                    <a:pt x="144780" y="9589310"/>
                  </a:lnTo>
                  <a:lnTo>
                    <a:pt x="144780" y="9444530"/>
                  </a:lnTo>
                  <a:close/>
                  <a:moveTo>
                    <a:pt x="21286470" y="0"/>
                  </a:moveTo>
                  <a:lnTo>
                    <a:pt x="21431250" y="0"/>
                  </a:lnTo>
                  <a:lnTo>
                    <a:pt x="21431250" y="144780"/>
                  </a:lnTo>
                  <a:lnTo>
                    <a:pt x="21286470" y="144780"/>
                  </a:lnTo>
                  <a:lnTo>
                    <a:pt x="21286470" y="0"/>
                  </a:lnTo>
                  <a:close/>
                  <a:moveTo>
                    <a:pt x="0" y="0"/>
                  </a:moveTo>
                  <a:lnTo>
                    <a:pt x="144780" y="0"/>
                  </a:lnTo>
                  <a:lnTo>
                    <a:pt x="144780" y="144780"/>
                  </a:lnTo>
                  <a:lnTo>
                    <a:pt x="0" y="144780"/>
                  </a:lnTo>
                  <a:lnTo>
                    <a:pt x="0" y="0"/>
                  </a:lnTo>
                  <a:close/>
                  <a:moveTo>
                    <a:pt x="144780" y="0"/>
                  </a:moveTo>
                  <a:lnTo>
                    <a:pt x="21286470" y="0"/>
                  </a:lnTo>
                  <a:lnTo>
                    <a:pt x="21286470" y="144780"/>
                  </a:lnTo>
                  <a:lnTo>
                    <a:pt x="144780" y="144780"/>
                  </a:lnTo>
                  <a:lnTo>
                    <a:pt x="144780" y="0"/>
                  </a:lnTo>
                  <a:close/>
                </a:path>
              </a:pathLst>
            </a:custGeom>
            <a:solidFill>
              <a:srgbClr val="222222"/>
            </a:solidFill>
            <a:ln>
              <a:noFill/>
            </a:ln>
          </p:spPr>
        </p:sp>
      </p:grpSp>
      <p:sp>
        <p:nvSpPr>
          <p:cNvPr id="403" name="Google Shape;403;p31"/>
          <p:cNvSpPr txBox="1"/>
          <p:nvPr/>
        </p:nvSpPr>
        <p:spPr>
          <a:xfrm>
            <a:off x="1377245" y="5295936"/>
            <a:ext cx="2985205" cy="128240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ARUSHI</a:t>
            </a:r>
            <a:endParaRPr/>
          </a:p>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SHAH</a:t>
            </a:r>
            <a:endParaRPr/>
          </a:p>
        </p:txBody>
      </p:sp>
      <p:sp>
        <p:nvSpPr>
          <p:cNvPr id="404" name="Google Shape;404;p31"/>
          <p:cNvSpPr txBox="1"/>
          <p:nvPr/>
        </p:nvSpPr>
        <p:spPr>
          <a:xfrm>
            <a:off x="1377245" y="7482756"/>
            <a:ext cx="2985205" cy="1282402"/>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Product Owner</a:t>
            </a:r>
            <a:endParaRPr/>
          </a:p>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Founder</a:t>
            </a:r>
            <a:endParaRPr/>
          </a:p>
        </p:txBody>
      </p:sp>
      <p:grpSp>
        <p:nvGrpSpPr>
          <p:cNvPr id="405" name="Google Shape;405;p31"/>
          <p:cNvGrpSpPr/>
          <p:nvPr/>
        </p:nvGrpSpPr>
        <p:grpSpPr>
          <a:xfrm rot="10800000">
            <a:off x="14167485" y="1028700"/>
            <a:ext cx="2463165" cy="8229600"/>
            <a:chOff x="0" y="0"/>
            <a:chExt cx="6414492" cy="21431250"/>
          </a:xfrm>
        </p:grpSpPr>
        <p:sp>
          <p:nvSpPr>
            <p:cNvPr id="406" name="Google Shape;406;p31"/>
            <p:cNvSpPr/>
            <p:nvPr/>
          </p:nvSpPr>
          <p:spPr>
            <a:xfrm>
              <a:off x="72390" y="72390"/>
              <a:ext cx="6269712" cy="21286471"/>
            </a:xfrm>
            <a:custGeom>
              <a:avLst/>
              <a:gdLst/>
              <a:ahLst/>
              <a:cxnLst/>
              <a:rect l="l" t="t" r="r" b="b"/>
              <a:pathLst>
                <a:path w="6269712" h="21286471" extrusionOk="0">
                  <a:moveTo>
                    <a:pt x="0" y="0"/>
                  </a:moveTo>
                  <a:lnTo>
                    <a:pt x="6269712" y="0"/>
                  </a:lnTo>
                  <a:lnTo>
                    <a:pt x="6269712" y="21286471"/>
                  </a:lnTo>
                  <a:lnTo>
                    <a:pt x="0" y="21286471"/>
                  </a:lnTo>
                  <a:lnTo>
                    <a:pt x="0" y="0"/>
                  </a:lnTo>
                  <a:close/>
                </a:path>
              </a:pathLst>
            </a:custGeom>
            <a:solidFill>
              <a:srgbClr val="000000"/>
            </a:solidFill>
            <a:ln>
              <a:noFill/>
            </a:ln>
          </p:spPr>
        </p:sp>
        <p:sp>
          <p:nvSpPr>
            <p:cNvPr id="407" name="Google Shape;407;p31"/>
            <p:cNvSpPr/>
            <p:nvPr/>
          </p:nvSpPr>
          <p:spPr>
            <a:xfrm>
              <a:off x="0" y="0"/>
              <a:ext cx="6414492" cy="21431250"/>
            </a:xfrm>
            <a:custGeom>
              <a:avLst/>
              <a:gdLst/>
              <a:ahLst/>
              <a:cxnLst/>
              <a:rect l="l" t="t" r="r" b="b"/>
              <a:pathLst>
                <a:path w="6414492" h="21431250" extrusionOk="0">
                  <a:moveTo>
                    <a:pt x="6269712" y="21286470"/>
                  </a:moveTo>
                  <a:lnTo>
                    <a:pt x="6414492" y="21286470"/>
                  </a:lnTo>
                  <a:lnTo>
                    <a:pt x="6414492" y="21431250"/>
                  </a:lnTo>
                  <a:lnTo>
                    <a:pt x="6269712" y="21431250"/>
                  </a:lnTo>
                  <a:lnTo>
                    <a:pt x="6269712" y="21286470"/>
                  </a:lnTo>
                  <a:close/>
                  <a:moveTo>
                    <a:pt x="0" y="144780"/>
                  </a:moveTo>
                  <a:lnTo>
                    <a:pt x="144780" y="144780"/>
                  </a:lnTo>
                  <a:lnTo>
                    <a:pt x="144780" y="21286470"/>
                  </a:lnTo>
                  <a:lnTo>
                    <a:pt x="0" y="21286470"/>
                  </a:lnTo>
                  <a:lnTo>
                    <a:pt x="0" y="144780"/>
                  </a:lnTo>
                  <a:close/>
                  <a:moveTo>
                    <a:pt x="0" y="21286470"/>
                  </a:moveTo>
                  <a:lnTo>
                    <a:pt x="144780" y="21286470"/>
                  </a:lnTo>
                  <a:lnTo>
                    <a:pt x="144780" y="21431250"/>
                  </a:lnTo>
                  <a:lnTo>
                    <a:pt x="0" y="21431250"/>
                  </a:lnTo>
                  <a:lnTo>
                    <a:pt x="0" y="21286470"/>
                  </a:lnTo>
                  <a:close/>
                  <a:moveTo>
                    <a:pt x="6269712" y="144780"/>
                  </a:moveTo>
                  <a:lnTo>
                    <a:pt x="6414492" y="144780"/>
                  </a:lnTo>
                  <a:lnTo>
                    <a:pt x="6414492" y="21286470"/>
                  </a:lnTo>
                  <a:lnTo>
                    <a:pt x="6269712" y="21286470"/>
                  </a:lnTo>
                  <a:lnTo>
                    <a:pt x="6269712" y="144780"/>
                  </a:lnTo>
                  <a:close/>
                  <a:moveTo>
                    <a:pt x="144780" y="21286470"/>
                  </a:moveTo>
                  <a:lnTo>
                    <a:pt x="6269712" y="21286470"/>
                  </a:lnTo>
                  <a:lnTo>
                    <a:pt x="6269712" y="21431250"/>
                  </a:lnTo>
                  <a:lnTo>
                    <a:pt x="144780" y="21431250"/>
                  </a:lnTo>
                  <a:lnTo>
                    <a:pt x="144780" y="21286470"/>
                  </a:lnTo>
                  <a:close/>
                  <a:moveTo>
                    <a:pt x="6269712" y="0"/>
                  </a:moveTo>
                  <a:lnTo>
                    <a:pt x="6414492" y="0"/>
                  </a:lnTo>
                  <a:lnTo>
                    <a:pt x="6414492" y="144780"/>
                  </a:lnTo>
                  <a:lnTo>
                    <a:pt x="6269712" y="144780"/>
                  </a:lnTo>
                  <a:lnTo>
                    <a:pt x="6269712" y="0"/>
                  </a:lnTo>
                  <a:close/>
                  <a:moveTo>
                    <a:pt x="0" y="0"/>
                  </a:moveTo>
                  <a:lnTo>
                    <a:pt x="144780" y="0"/>
                  </a:lnTo>
                  <a:lnTo>
                    <a:pt x="144780" y="144780"/>
                  </a:lnTo>
                  <a:lnTo>
                    <a:pt x="0" y="144780"/>
                  </a:lnTo>
                  <a:lnTo>
                    <a:pt x="0" y="0"/>
                  </a:lnTo>
                  <a:close/>
                  <a:moveTo>
                    <a:pt x="144780" y="0"/>
                  </a:moveTo>
                  <a:lnTo>
                    <a:pt x="6269712" y="0"/>
                  </a:lnTo>
                  <a:lnTo>
                    <a:pt x="6269712" y="144780"/>
                  </a:lnTo>
                  <a:lnTo>
                    <a:pt x="144780" y="144780"/>
                  </a:lnTo>
                  <a:lnTo>
                    <a:pt x="144780" y="0"/>
                  </a:lnTo>
                  <a:close/>
                </a:path>
              </a:pathLst>
            </a:custGeom>
            <a:solidFill>
              <a:srgbClr val="222222"/>
            </a:solidFill>
            <a:ln>
              <a:noFill/>
            </a:ln>
          </p:spPr>
        </p:sp>
      </p:grpSp>
      <p:sp>
        <p:nvSpPr>
          <p:cNvPr id="408" name="Google Shape;408;p31"/>
          <p:cNvSpPr txBox="1"/>
          <p:nvPr/>
        </p:nvSpPr>
        <p:spPr>
          <a:xfrm rot="5400000">
            <a:off x="11587542" y="5294630"/>
            <a:ext cx="7154762" cy="662554"/>
          </a:xfrm>
          <a:prstGeom prst="rect">
            <a:avLst/>
          </a:prstGeom>
          <a:noFill/>
          <a:ln>
            <a:noFill/>
          </a:ln>
        </p:spPr>
        <p:txBody>
          <a:bodyPr spcFirstLastPara="1" wrap="square" lIns="0" tIns="0" rIns="0" bIns="0" anchor="t" anchorCtr="0">
            <a:spAutoFit/>
          </a:bodyPr>
          <a:lstStyle/>
          <a:p>
            <a:pPr marL="0" marR="0" lvl="0" indent="0" algn="l" rtl="0">
              <a:lnSpc>
                <a:spcPct val="54000"/>
              </a:lnSpc>
              <a:spcBef>
                <a:spcPts val="0"/>
              </a:spcBef>
              <a:spcAft>
                <a:spcPts val="0"/>
              </a:spcAft>
              <a:buNone/>
            </a:pPr>
            <a:r>
              <a:rPr lang="en-US" sz="8000">
                <a:solidFill>
                  <a:srgbClr val="FFFFFF"/>
                </a:solidFill>
                <a:latin typeface="Arimo"/>
                <a:ea typeface="Arimo"/>
                <a:cs typeface="Arimo"/>
                <a:sym typeface="Arimo"/>
              </a:rPr>
              <a:t>who are we?</a:t>
            </a:r>
            <a:endParaRPr/>
          </a:p>
        </p:txBody>
      </p:sp>
      <p:pic>
        <p:nvPicPr>
          <p:cNvPr id="409" name="Google Shape;409;p31"/>
          <p:cNvPicPr preferRelativeResize="0"/>
          <p:nvPr/>
        </p:nvPicPr>
        <p:blipFill rotWithShape="1">
          <a:blip r:embed="rId3">
            <a:alphaModFix/>
          </a:blip>
          <a:srcRect l="21978" t="5599" r="22777" b="34441"/>
          <a:stretch/>
        </p:blipFill>
        <p:spPr>
          <a:xfrm>
            <a:off x="1192158" y="1318075"/>
            <a:ext cx="3355378" cy="3641748"/>
          </a:xfrm>
          <a:prstGeom prst="rect">
            <a:avLst/>
          </a:prstGeom>
          <a:noFill/>
          <a:ln>
            <a:noFill/>
          </a:ln>
        </p:spPr>
      </p:pic>
      <p:sp>
        <p:nvSpPr>
          <p:cNvPr id="410" name="Google Shape;410;p31"/>
          <p:cNvSpPr txBox="1"/>
          <p:nvPr/>
        </p:nvSpPr>
        <p:spPr>
          <a:xfrm>
            <a:off x="5265983" y="5295936"/>
            <a:ext cx="2985205" cy="128240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VATSALYA</a:t>
            </a:r>
            <a:endParaRPr/>
          </a:p>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TEGWAL</a:t>
            </a:r>
            <a:endParaRPr/>
          </a:p>
        </p:txBody>
      </p:sp>
      <p:sp>
        <p:nvSpPr>
          <p:cNvPr id="411" name="Google Shape;411;p31"/>
          <p:cNvSpPr txBox="1"/>
          <p:nvPr/>
        </p:nvSpPr>
        <p:spPr>
          <a:xfrm>
            <a:off x="5265983" y="7482756"/>
            <a:ext cx="2985205" cy="1282402"/>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Scrum </a:t>
            </a:r>
            <a:endParaRPr/>
          </a:p>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Master</a:t>
            </a:r>
            <a:endParaRPr/>
          </a:p>
        </p:txBody>
      </p:sp>
      <p:pic>
        <p:nvPicPr>
          <p:cNvPr id="412" name="Google Shape;412;p31"/>
          <p:cNvPicPr preferRelativeResize="0"/>
          <p:nvPr/>
        </p:nvPicPr>
        <p:blipFill rotWithShape="1">
          <a:blip r:embed="rId4">
            <a:alphaModFix/>
          </a:blip>
          <a:srcRect l="25769" r="24301" b="21439"/>
          <a:stretch/>
        </p:blipFill>
        <p:spPr>
          <a:xfrm>
            <a:off x="5224081" y="1318075"/>
            <a:ext cx="3069009" cy="3641748"/>
          </a:xfrm>
          <a:prstGeom prst="rect">
            <a:avLst/>
          </a:prstGeom>
          <a:noFill/>
          <a:ln>
            <a:noFill/>
          </a:ln>
        </p:spPr>
      </p:pic>
      <p:sp>
        <p:nvSpPr>
          <p:cNvPr id="413" name="Google Shape;413;p31"/>
          <p:cNvSpPr txBox="1"/>
          <p:nvPr/>
        </p:nvSpPr>
        <p:spPr>
          <a:xfrm>
            <a:off x="9154721" y="5295936"/>
            <a:ext cx="2985205" cy="128240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SURMAI</a:t>
            </a:r>
            <a:endParaRPr/>
          </a:p>
          <a:p>
            <a:pPr marL="0" marR="0" lvl="0" indent="0" algn="l" rtl="0">
              <a:lnSpc>
                <a:spcPct val="150000"/>
              </a:lnSpc>
              <a:spcBef>
                <a:spcPts val="0"/>
              </a:spcBef>
              <a:spcAft>
                <a:spcPts val="0"/>
              </a:spcAft>
              <a:buNone/>
            </a:pPr>
            <a:r>
              <a:rPr lang="en-US" sz="3300">
                <a:solidFill>
                  <a:srgbClr val="222222"/>
                </a:solidFill>
                <a:latin typeface="Arimo"/>
                <a:ea typeface="Arimo"/>
                <a:cs typeface="Arimo"/>
                <a:sym typeface="Arimo"/>
              </a:rPr>
              <a:t>ADHIKARI</a:t>
            </a:r>
            <a:endParaRPr/>
          </a:p>
        </p:txBody>
      </p:sp>
      <p:sp>
        <p:nvSpPr>
          <p:cNvPr id="414" name="Google Shape;414;p31"/>
          <p:cNvSpPr txBox="1"/>
          <p:nvPr/>
        </p:nvSpPr>
        <p:spPr>
          <a:xfrm>
            <a:off x="9154721" y="7482756"/>
            <a:ext cx="2985205" cy="1282402"/>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Development</a:t>
            </a:r>
            <a:endParaRPr/>
          </a:p>
          <a:p>
            <a:pPr marL="0" marR="0" lvl="0" indent="0" algn="l" rtl="0">
              <a:lnSpc>
                <a:spcPct val="165000"/>
              </a:lnSpc>
              <a:spcBef>
                <a:spcPts val="0"/>
              </a:spcBef>
              <a:spcAft>
                <a:spcPts val="0"/>
              </a:spcAft>
              <a:buNone/>
            </a:pPr>
            <a:r>
              <a:rPr lang="en-US" sz="3000">
                <a:solidFill>
                  <a:srgbClr val="222222"/>
                </a:solidFill>
                <a:latin typeface="Arimo"/>
                <a:ea typeface="Arimo"/>
                <a:cs typeface="Arimo"/>
                <a:sym typeface="Arimo"/>
              </a:rPr>
              <a:t>Team</a:t>
            </a:r>
            <a:endParaRPr/>
          </a:p>
        </p:txBody>
      </p:sp>
      <p:pic>
        <p:nvPicPr>
          <p:cNvPr id="415" name="Google Shape;415;p31"/>
          <p:cNvPicPr preferRelativeResize="0"/>
          <p:nvPr/>
        </p:nvPicPr>
        <p:blipFill rotWithShape="1">
          <a:blip r:embed="rId5">
            <a:alphaModFix/>
          </a:blip>
          <a:srcRect l="26530" t="29233" r="28173" b="20674"/>
          <a:stretch/>
        </p:blipFill>
        <p:spPr>
          <a:xfrm>
            <a:off x="8931108" y="1318075"/>
            <a:ext cx="3432431" cy="3641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Shape 419"/>
        <p:cNvGrpSpPr/>
        <p:nvPr/>
      </p:nvGrpSpPr>
      <p:grpSpPr>
        <a:xfrm>
          <a:off x="0" y="0"/>
          <a:ext cx="0" cy="0"/>
          <a:chOff x="0" y="0"/>
          <a:chExt cx="0" cy="0"/>
        </a:xfrm>
      </p:grpSpPr>
      <p:sp>
        <p:nvSpPr>
          <p:cNvPr id="420" name="Google Shape;420;p32"/>
          <p:cNvSpPr/>
          <p:nvPr/>
        </p:nvSpPr>
        <p:spPr>
          <a:xfrm>
            <a:off x="1012670" y="533400"/>
            <a:ext cx="16230599" cy="915924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a:ln>
            <a:noFill/>
          </a:ln>
        </p:spPr>
      </p:sp>
      <p:sp>
        <p:nvSpPr>
          <p:cNvPr id="421" name="Google Shape;421;p32"/>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FFFFFF"/>
          </a:solidFill>
          <a:ln>
            <a:noFill/>
          </a:ln>
        </p:spPr>
      </p:sp>
      <p:sp>
        <p:nvSpPr>
          <p:cNvPr id="422" name="Google Shape;422;p32"/>
          <p:cNvSpPr txBox="1"/>
          <p:nvPr/>
        </p:nvSpPr>
        <p:spPr>
          <a:xfrm>
            <a:off x="1759752" y="1640847"/>
            <a:ext cx="12782018"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Arial"/>
                <a:ea typeface="Arial"/>
                <a:cs typeface="Arial"/>
                <a:sym typeface="Arial"/>
              </a:rPr>
              <a:t>Product Owner</a:t>
            </a:r>
            <a:endParaRPr/>
          </a:p>
        </p:txBody>
      </p:sp>
      <p:sp>
        <p:nvSpPr>
          <p:cNvPr id="423" name="Google Shape;423;p32"/>
          <p:cNvSpPr/>
          <p:nvPr/>
        </p:nvSpPr>
        <p:spPr>
          <a:xfrm>
            <a:off x="15177152" y="1028700"/>
            <a:ext cx="2082149" cy="23672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txBox="1"/>
          <p:nvPr/>
        </p:nvSpPr>
        <p:spPr>
          <a:xfrm>
            <a:off x="15717706" y="1902784"/>
            <a:ext cx="1001039" cy="61555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241D27"/>
                </a:solidFill>
                <a:latin typeface="Arial"/>
                <a:ea typeface="Arial"/>
                <a:cs typeface="Arial"/>
                <a:sym typeface="Arial"/>
              </a:rPr>
              <a:t>32</a:t>
            </a:r>
            <a:endParaRPr sz="4000">
              <a:solidFill>
                <a:srgbClr val="241D27"/>
              </a:solidFill>
              <a:latin typeface="Arial"/>
              <a:ea typeface="Arial"/>
              <a:cs typeface="Arial"/>
              <a:sym typeface="Arial"/>
            </a:endParaRPr>
          </a:p>
        </p:txBody>
      </p:sp>
      <p:sp>
        <p:nvSpPr>
          <p:cNvPr id="425" name="Google Shape;425;p32"/>
          <p:cNvSpPr txBox="1"/>
          <p:nvPr/>
        </p:nvSpPr>
        <p:spPr>
          <a:xfrm>
            <a:off x="1759752" y="3781939"/>
            <a:ext cx="15170712" cy="4921887"/>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None/>
            </a:pPr>
            <a:r>
              <a:rPr lang="en-US" sz="2879">
                <a:solidFill>
                  <a:srgbClr val="FFFFFF"/>
                </a:solidFill>
                <a:latin typeface="Arial"/>
                <a:ea typeface="Arial"/>
                <a:cs typeface="Arial"/>
                <a:sym typeface="Arial"/>
              </a:rPr>
              <a:t>The Scrum product owner job is to motivate the team with a clear, elevating goal. Team members know best what they are capable of, and so they select which user stories from the top of the product backlog they can commit to delivering during any sprint.the product owner makes a reciprocal commitment to not throw new requirements at the team during the sprint. Requirements are allowed to change (and change is encouraged) but only outside the sprint. Once the team starts on a sprint, it remains maniacally focused on the goal of that sprint. The product owner role requires working closely with key stakeholders throughout the organization and beyond, so he or she must be able to communicate different messages to different people about the project at any given time.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Shape 429"/>
        <p:cNvGrpSpPr/>
        <p:nvPr/>
      </p:nvGrpSpPr>
      <p:grpSpPr>
        <a:xfrm>
          <a:off x="0" y="0"/>
          <a:ext cx="0" cy="0"/>
          <a:chOff x="0" y="0"/>
          <a:chExt cx="0" cy="0"/>
        </a:xfrm>
      </p:grpSpPr>
      <p:sp>
        <p:nvSpPr>
          <p:cNvPr id="430" name="Google Shape;430;p33"/>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a:ln>
            <a:noFill/>
          </a:ln>
        </p:spPr>
      </p:sp>
      <p:sp>
        <p:nvSpPr>
          <p:cNvPr id="431" name="Google Shape;431;p33"/>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FFFFFF"/>
          </a:solidFill>
          <a:ln>
            <a:noFill/>
          </a:ln>
        </p:spPr>
      </p:sp>
      <p:sp>
        <p:nvSpPr>
          <p:cNvPr id="432" name="Google Shape;432;p33"/>
          <p:cNvSpPr txBox="1"/>
          <p:nvPr/>
        </p:nvSpPr>
        <p:spPr>
          <a:xfrm>
            <a:off x="1759752" y="1640847"/>
            <a:ext cx="12782018"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Arial"/>
                <a:ea typeface="Arial"/>
                <a:cs typeface="Arial"/>
                <a:sym typeface="Arial"/>
              </a:rPr>
              <a:t>Scrum Master</a:t>
            </a:r>
            <a:endParaRPr/>
          </a:p>
        </p:txBody>
      </p:sp>
      <p:sp>
        <p:nvSpPr>
          <p:cNvPr id="433" name="Google Shape;433;p33"/>
          <p:cNvSpPr/>
          <p:nvPr/>
        </p:nvSpPr>
        <p:spPr>
          <a:xfrm>
            <a:off x="15177152" y="1028700"/>
            <a:ext cx="2082149" cy="23672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241D27"/>
                </a:solidFill>
                <a:latin typeface="Arial"/>
                <a:ea typeface="Arial"/>
                <a:cs typeface="Arial"/>
                <a:sym typeface="Arial"/>
              </a:rPr>
              <a:t>33</a:t>
            </a:r>
            <a:endParaRPr sz="4000">
              <a:solidFill>
                <a:srgbClr val="241D27"/>
              </a:solidFill>
              <a:latin typeface="Arial"/>
              <a:ea typeface="Arial"/>
              <a:cs typeface="Arial"/>
              <a:sym typeface="Arial"/>
            </a:endParaRPr>
          </a:p>
        </p:txBody>
      </p:sp>
      <p:sp>
        <p:nvSpPr>
          <p:cNvPr id="435" name="Google Shape;435;p33"/>
          <p:cNvSpPr txBox="1"/>
          <p:nvPr/>
        </p:nvSpPr>
        <p:spPr>
          <a:xfrm>
            <a:off x="1759752" y="4348720"/>
            <a:ext cx="15170712" cy="3824924"/>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None/>
            </a:pPr>
            <a:r>
              <a:rPr lang="en-US" sz="2879">
                <a:solidFill>
                  <a:srgbClr val="FFFFFF"/>
                </a:solidFill>
                <a:latin typeface="Arial"/>
                <a:ea typeface="Arial"/>
                <a:cs typeface="Arial"/>
                <a:sym typeface="Arial"/>
              </a:rPr>
              <a:t>Scrum master is known as guardian of Scrum Team, Scrum master helps in the proper functioning of the daily scrum meetings, sprint demo and retrospective meetings.Scrum master plays an important role of being a good coach in Agile practices. S/he can coach individuals and interactions over processes and tools. S/he helps in achieving the goals and helps in clarifying the aims and objectives individually as well. Scrum master has the Ability to shield his team from outside distractions and interferences due to which the team achieves the desired goal and they constantly focuses on working together and as a team.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Shape 439"/>
        <p:cNvGrpSpPr/>
        <p:nvPr/>
      </p:nvGrpSpPr>
      <p:grpSpPr>
        <a:xfrm>
          <a:off x="0" y="0"/>
          <a:ext cx="0" cy="0"/>
          <a:chOff x="0" y="0"/>
          <a:chExt cx="0" cy="0"/>
        </a:xfrm>
      </p:grpSpPr>
      <p:sp>
        <p:nvSpPr>
          <p:cNvPr id="440" name="Google Shape;440;p34"/>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a:ln>
            <a:noFill/>
          </a:ln>
        </p:spPr>
      </p:sp>
      <p:sp>
        <p:nvSpPr>
          <p:cNvPr id="441" name="Google Shape;441;p34"/>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FFFFFF"/>
          </a:solidFill>
          <a:ln>
            <a:noFill/>
          </a:ln>
        </p:spPr>
      </p:sp>
      <p:sp>
        <p:nvSpPr>
          <p:cNvPr id="442" name="Google Shape;442;p34"/>
          <p:cNvSpPr txBox="1"/>
          <p:nvPr/>
        </p:nvSpPr>
        <p:spPr>
          <a:xfrm>
            <a:off x="1759752" y="1640847"/>
            <a:ext cx="13037069"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Arial"/>
                <a:ea typeface="Arial"/>
                <a:cs typeface="Arial"/>
                <a:sym typeface="Arial"/>
              </a:rPr>
              <a:t>Scrum Development Team</a:t>
            </a:r>
            <a:endParaRPr/>
          </a:p>
        </p:txBody>
      </p:sp>
      <p:sp>
        <p:nvSpPr>
          <p:cNvPr id="443" name="Google Shape;443;p34"/>
          <p:cNvSpPr/>
          <p:nvPr/>
        </p:nvSpPr>
        <p:spPr>
          <a:xfrm>
            <a:off x="15177152" y="1028700"/>
            <a:ext cx="2082149" cy="23672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241D27"/>
                </a:solidFill>
                <a:latin typeface="Arial"/>
                <a:ea typeface="Arial"/>
                <a:cs typeface="Arial"/>
                <a:sym typeface="Arial"/>
              </a:rPr>
              <a:t>34</a:t>
            </a:r>
            <a:endParaRPr sz="4000">
              <a:solidFill>
                <a:srgbClr val="241D27"/>
              </a:solidFill>
              <a:latin typeface="Arial"/>
              <a:ea typeface="Arial"/>
              <a:cs typeface="Arial"/>
              <a:sym typeface="Arial"/>
            </a:endParaRPr>
          </a:p>
        </p:txBody>
      </p:sp>
      <p:sp>
        <p:nvSpPr>
          <p:cNvPr id="445" name="Google Shape;445;p34"/>
          <p:cNvSpPr txBox="1"/>
          <p:nvPr/>
        </p:nvSpPr>
        <p:spPr>
          <a:xfrm>
            <a:off x="1664503" y="4405398"/>
            <a:ext cx="14958993" cy="3824924"/>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None/>
            </a:pPr>
            <a:r>
              <a:rPr lang="en-US" sz="2879">
                <a:solidFill>
                  <a:srgbClr val="FFFFFF"/>
                </a:solidFill>
                <a:latin typeface="Arial"/>
                <a:ea typeface="Arial"/>
                <a:cs typeface="Arial"/>
                <a:sym typeface="Arial"/>
              </a:rPr>
              <a:t>The Scrum team is a collection of individuals that works collectively together to deliver the required product output. The development team decides the strategy to accomplish the work set forth by the Product Owner. Development teams are structured and empowered to organize and manage their work.The scrum team drives the plan for each sprint. They discuss the timebox for each sprint, during which their work could be done. Development teams are cross-functional, with all the necessary skills required to create product increment.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Shape 449"/>
        <p:cNvGrpSpPr/>
        <p:nvPr/>
      </p:nvGrpSpPr>
      <p:grpSpPr>
        <a:xfrm>
          <a:off x="0" y="0"/>
          <a:ext cx="0" cy="0"/>
          <a:chOff x="0" y="0"/>
          <a:chExt cx="0" cy="0"/>
        </a:xfrm>
      </p:grpSpPr>
      <p:sp>
        <p:nvSpPr>
          <p:cNvPr id="450" name="Google Shape;450;p35"/>
          <p:cNvSpPr/>
          <p:nvPr/>
        </p:nvSpPr>
        <p:spPr>
          <a:xfrm>
            <a:off x="1028700" y="1028700"/>
            <a:ext cx="16214569" cy="874014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451" name="Google Shape;451;p35"/>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452" name="Google Shape;452;p35"/>
          <p:cNvSpPr txBox="1"/>
          <p:nvPr/>
        </p:nvSpPr>
        <p:spPr>
          <a:xfrm>
            <a:off x="1686672" y="1630503"/>
            <a:ext cx="13235443" cy="11541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Main artifacts of Scrum</a:t>
            </a:r>
            <a:endParaRPr/>
          </a:p>
        </p:txBody>
      </p:sp>
      <p:sp>
        <p:nvSpPr>
          <p:cNvPr id="453" name="Google Shape;453;p35"/>
          <p:cNvSpPr/>
          <p:nvPr/>
        </p:nvSpPr>
        <p:spPr>
          <a:xfrm>
            <a:off x="15177152" y="1028700"/>
            <a:ext cx="2082149" cy="2367294"/>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241D27"/>
                </a:solidFill>
                <a:latin typeface="Arial"/>
                <a:ea typeface="Arial"/>
                <a:cs typeface="Arial"/>
                <a:sym typeface="Arial"/>
              </a:rPr>
              <a:t>05</a:t>
            </a:r>
            <a:endParaRPr/>
          </a:p>
        </p:txBody>
      </p:sp>
      <p:sp>
        <p:nvSpPr>
          <p:cNvPr id="455" name="Google Shape;455;p35"/>
          <p:cNvSpPr txBox="1"/>
          <p:nvPr/>
        </p:nvSpPr>
        <p:spPr>
          <a:xfrm>
            <a:off x="1759752" y="3781939"/>
            <a:ext cx="15170712" cy="5981446"/>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None/>
            </a:pPr>
            <a:r>
              <a:rPr lang="en-US" sz="2879" dirty="0">
                <a:solidFill>
                  <a:srgbClr val="241D27"/>
                </a:solidFill>
                <a:latin typeface="Arial"/>
                <a:ea typeface="Arial"/>
                <a:cs typeface="Arial"/>
                <a:sym typeface="Arial"/>
              </a:rPr>
              <a:t>The Scrum product owner job is to motivate the team with a clear, elevating goal. Team members know best what they are capable of, and so they select which user stories from the top of the product backlog they can commit to delivering during any sprint. </a:t>
            </a:r>
            <a:r>
              <a:rPr lang="en-US" sz="2879" dirty="0">
                <a:solidFill>
                  <a:srgbClr val="241D27"/>
                </a:solidFill>
              </a:rPr>
              <a:t>T</a:t>
            </a:r>
            <a:r>
              <a:rPr lang="en-US" sz="2879" dirty="0">
                <a:solidFill>
                  <a:srgbClr val="241D27"/>
                </a:solidFill>
                <a:latin typeface="Arial"/>
                <a:ea typeface="Arial"/>
                <a:cs typeface="Arial"/>
                <a:sym typeface="Arial"/>
              </a:rPr>
              <a:t>he product owner makes a reciprocal commitment to not throw new requirements at the team during the sprint. Requirements are allowed to change (and change is encouraged) but only outside the sprint. Once the team starts on a sprint, it remains maniacally focused on the goal of that sprint. The product owner role requires working closely with key stakeholders throughout the organization and beyond, so he or she must be able to communicate different messages to different people about the project at any given time.</a:t>
            </a:r>
            <a:endParaRPr dirty="0"/>
          </a:p>
        </p:txBody>
      </p:sp>
      <p:grpSp>
        <p:nvGrpSpPr>
          <p:cNvPr id="456" name="Google Shape;456;p35"/>
          <p:cNvGrpSpPr/>
          <p:nvPr/>
        </p:nvGrpSpPr>
        <p:grpSpPr>
          <a:xfrm>
            <a:off x="15161911" y="1023937"/>
            <a:ext cx="2082149" cy="2367294"/>
            <a:chOff x="-1432560" y="1398501"/>
            <a:chExt cx="2776199" cy="3156391"/>
          </a:xfrm>
        </p:grpSpPr>
        <p:sp>
          <p:nvSpPr>
            <p:cNvPr id="457" name="Google Shape;457;p35"/>
            <p:cNvSpPr/>
            <p:nvPr/>
          </p:nvSpPr>
          <p:spPr>
            <a:xfrm>
              <a:off x="-1432560" y="1398501"/>
              <a:ext cx="2776199" cy="3156391"/>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txBox="1"/>
            <p:nvPr/>
          </p:nvSpPr>
          <p:spPr>
            <a:xfrm>
              <a:off x="-627959" y="2409287"/>
              <a:ext cx="1334719" cy="8207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35</a:t>
              </a:r>
              <a:endParaRPr sz="4000">
                <a:solidFill>
                  <a:srgbClr val="FFFFFF"/>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62"/>
        <p:cNvGrpSpPr/>
        <p:nvPr/>
      </p:nvGrpSpPr>
      <p:grpSpPr>
        <a:xfrm>
          <a:off x="0" y="0"/>
          <a:ext cx="0" cy="0"/>
          <a:chOff x="0" y="0"/>
          <a:chExt cx="0" cy="0"/>
        </a:xfrm>
      </p:grpSpPr>
      <p:sp>
        <p:nvSpPr>
          <p:cNvPr id="463" name="Google Shape;463;p36"/>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464" name="Google Shape;464;p36"/>
          <p:cNvSpPr/>
          <p:nvPr/>
        </p:nvSpPr>
        <p:spPr>
          <a:xfrm>
            <a:off x="1028700" y="1028700"/>
            <a:ext cx="16230600" cy="2254557"/>
          </a:xfrm>
          <a:prstGeom prst="rect">
            <a:avLst/>
          </a:prstGeom>
          <a:solidFill>
            <a:srgbClr val="241D27">
              <a:alpha val="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028700" y="1028700"/>
            <a:ext cx="16230599" cy="2254557"/>
          </a:xfrm>
          <a:custGeom>
            <a:avLst/>
            <a:gdLst/>
            <a:ahLst/>
            <a:cxnLst/>
            <a:rect l="l" t="t" r="r" b="b"/>
            <a:pathLst>
              <a:path w="33090957" h="4596592" extrusionOk="0">
                <a:moveTo>
                  <a:pt x="0" y="0"/>
                </a:moveTo>
                <a:lnTo>
                  <a:pt x="0" y="4596592"/>
                </a:lnTo>
                <a:lnTo>
                  <a:pt x="33090957" y="4596592"/>
                </a:lnTo>
                <a:lnTo>
                  <a:pt x="33090957" y="0"/>
                </a:lnTo>
                <a:lnTo>
                  <a:pt x="0" y="0"/>
                </a:lnTo>
                <a:close/>
                <a:moveTo>
                  <a:pt x="33029999" y="4535632"/>
                </a:moveTo>
                <a:lnTo>
                  <a:pt x="59690" y="4535632"/>
                </a:lnTo>
                <a:lnTo>
                  <a:pt x="59690" y="59690"/>
                </a:lnTo>
                <a:lnTo>
                  <a:pt x="33029999" y="59690"/>
                </a:lnTo>
                <a:lnTo>
                  <a:pt x="33029999" y="4535632"/>
                </a:lnTo>
                <a:close/>
              </a:path>
            </a:pathLst>
          </a:custGeom>
          <a:solidFill>
            <a:srgbClr val="241D27"/>
          </a:solidFill>
          <a:ln>
            <a:noFill/>
          </a:ln>
        </p:spPr>
      </p:sp>
      <p:sp>
        <p:nvSpPr>
          <p:cNvPr id="466" name="Google Shape;466;p36"/>
          <p:cNvSpPr txBox="1"/>
          <p:nvPr/>
        </p:nvSpPr>
        <p:spPr>
          <a:xfrm>
            <a:off x="1877677" y="1654646"/>
            <a:ext cx="12626329" cy="916940"/>
          </a:xfrm>
          <a:prstGeom prst="rect">
            <a:avLst/>
          </a:prstGeom>
          <a:noFill/>
          <a:ln>
            <a:noFill/>
          </a:ln>
        </p:spPr>
        <p:txBody>
          <a:bodyPr spcFirstLastPara="1" wrap="square" lIns="0" tIns="0" rIns="0" bIns="0" anchor="t" anchorCtr="0">
            <a:spAutoFit/>
          </a:bodyPr>
          <a:lstStyle/>
          <a:p>
            <a:pPr marL="0" marR="0" lvl="0" indent="0" algn="l" rtl="0">
              <a:lnSpc>
                <a:spcPct val="136000"/>
              </a:lnSpc>
              <a:spcBef>
                <a:spcPts val="0"/>
              </a:spcBef>
              <a:spcAft>
                <a:spcPts val="0"/>
              </a:spcAft>
              <a:buNone/>
            </a:pPr>
            <a:r>
              <a:rPr lang="en-US" sz="5500">
                <a:solidFill>
                  <a:srgbClr val="241D27"/>
                </a:solidFill>
                <a:latin typeface="Arial"/>
                <a:ea typeface="Arial"/>
                <a:cs typeface="Arial"/>
                <a:sym typeface="Arial"/>
              </a:rPr>
              <a:t>Why to use Scrum?</a:t>
            </a:r>
            <a:endParaRPr/>
          </a:p>
        </p:txBody>
      </p:sp>
      <p:sp>
        <p:nvSpPr>
          <p:cNvPr id="467" name="Google Shape;467;p36"/>
          <p:cNvSpPr/>
          <p:nvPr/>
        </p:nvSpPr>
        <p:spPr>
          <a:xfrm>
            <a:off x="15177152" y="1028700"/>
            <a:ext cx="2082149" cy="2254557"/>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txBox="1"/>
          <p:nvPr/>
        </p:nvSpPr>
        <p:spPr>
          <a:xfrm>
            <a:off x="15717706" y="1846416"/>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36</a:t>
            </a:r>
            <a:endParaRPr sz="4000">
              <a:solidFill>
                <a:srgbClr val="FFFFFF"/>
              </a:solidFill>
              <a:latin typeface="Arial"/>
              <a:ea typeface="Arial"/>
              <a:cs typeface="Arial"/>
              <a:sym typeface="Arial"/>
            </a:endParaRPr>
          </a:p>
        </p:txBody>
      </p:sp>
      <p:sp>
        <p:nvSpPr>
          <p:cNvPr id="469" name="Google Shape;469;p36"/>
          <p:cNvSpPr txBox="1"/>
          <p:nvPr/>
        </p:nvSpPr>
        <p:spPr>
          <a:xfrm>
            <a:off x="1877677" y="3764200"/>
            <a:ext cx="14587084" cy="513268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840">
                <a:solidFill>
                  <a:srgbClr val="241D27"/>
                </a:solidFill>
                <a:latin typeface="Arial"/>
                <a:ea typeface="Arial"/>
                <a:cs typeface="Arial"/>
                <a:sym typeface="Arial"/>
              </a:rPr>
              <a:t>As per our project requirements, regular changes are required on the daily basis depending upon the information provided to us by the users.The main reason why we use this methodology is that the information database that we get from the registered user, needs to be updated, changed or modified depending upon the user’s daily contribution to the site. Frequent changes are needed for the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73"/>
        <p:cNvGrpSpPr/>
        <p:nvPr/>
      </p:nvGrpSpPr>
      <p:grpSpPr>
        <a:xfrm>
          <a:off x="0" y="0"/>
          <a:ext cx="0" cy="0"/>
          <a:chOff x="0" y="0"/>
          <a:chExt cx="0" cy="0"/>
        </a:xfrm>
      </p:grpSpPr>
      <p:sp>
        <p:nvSpPr>
          <p:cNvPr id="474" name="Google Shape;474;p37"/>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475" name="Google Shape;475;p37"/>
          <p:cNvSpPr/>
          <p:nvPr/>
        </p:nvSpPr>
        <p:spPr>
          <a:xfrm>
            <a:off x="1028700" y="1054657"/>
            <a:ext cx="16040101" cy="2254557"/>
          </a:xfrm>
          <a:prstGeom prst="rect">
            <a:avLst/>
          </a:prstGeom>
          <a:solidFill>
            <a:srgbClr val="241D27">
              <a:alpha val="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028700" y="1028700"/>
            <a:ext cx="16230599" cy="2254557"/>
          </a:xfrm>
          <a:custGeom>
            <a:avLst/>
            <a:gdLst/>
            <a:ahLst/>
            <a:cxnLst/>
            <a:rect l="l" t="t" r="r" b="b"/>
            <a:pathLst>
              <a:path w="33090957" h="4596592" extrusionOk="0">
                <a:moveTo>
                  <a:pt x="0" y="0"/>
                </a:moveTo>
                <a:lnTo>
                  <a:pt x="0" y="4596592"/>
                </a:lnTo>
                <a:lnTo>
                  <a:pt x="33090957" y="4596592"/>
                </a:lnTo>
                <a:lnTo>
                  <a:pt x="33090957" y="0"/>
                </a:lnTo>
                <a:lnTo>
                  <a:pt x="0" y="0"/>
                </a:lnTo>
                <a:close/>
                <a:moveTo>
                  <a:pt x="33029999" y="4535632"/>
                </a:moveTo>
                <a:lnTo>
                  <a:pt x="59690" y="4535632"/>
                </a:lnTo>
                <a:lnTo>
                  <a:pt x="59690" y="59690"/>
                </a:lnTo>
                <a:lnTo>
                  <a:pt x="33029999" y="59690"/>
                </a:lnTo>
                <a:lnTo>
                  <a:pt x="33029999" y="4535632"/>
                </a:lnTo>
                <a:close/>
              </a:path>
            </a:pathLst>
          </a:custGeom>
          <a:solidFill>
            <a:srgbClr val="241D27"/>
          </a:solidFill>
          <a:ln>
            <a:noFill/>
          </a:ln>
        </p:spPr>
      </p:sp>
      <p:sp>
        <p:nvSpPr>
          <p:cNvPr id="477" name="Google Shape;477;p37"/>
          <p:cNvSpPr txBox="1"/>
          <p:nvPr/>
        </p:nvSpPr>
        <p:spPr>
          <a:xfrm>
            <a:off x="1877677" y="1654646"/>
            <a:ext cx="12626329" cy="881908"/>
          </a:xfrm>
          <a:prstGeom prst="rect">
            <a:avLst/>
          </a:prstGeom>
          <a:noFill/>
          <a:ln>
            <a:noFill/>
          </a:ln>
        </p:spPr>
        <p:txBody>
          <a:bodyPr spcFirstLastPara="1" wrap="square" lIns="0" tIns="0" rIns="0" bIns="0" anchor="t" anchorCtr="0">
            <a:spAutoFit/>
          </a:bodyPr>
          <a:lstStyle/>
          <a:p>
            <a:pPr marL="0" marR="0" lvl="0" indent="0" algn="l" rtl="0">
              <a:lnSpc>
                <a:spcPct val="136000"/>
              </a:lnSpc>
              <a:spcBef>
                <a:spcPts val="0"/>
              </a:spcBef>
              <a:spcAft>
                <a:spcPts val="0"/>
              </a:spcAft>
              <a:buNone/>
            </a:pPr>
            <a:r>
              <a:rPr lang="en-US" sz="5500">
                <a:solidFill>
                  <a:srgbClr val="241D27"/>
                </a:solidFill>
                <a:latin typeface="Arial"/>
                <a:ea typeface="Arial"/>
                <a:cs typeface="Arial"/>
                <a:sym typeface="Arial"/>
              </a:rPr>
              <a:t>SCRUM REVIEW</a:t>
            </a:r>
            <a:endParaRPr sz="5500">
              <a:solidFill>
                <a:srgbClr val="241D27"/>
              </a:solidFill>
              <a:latin typeface="Arial"/>
              <a:ea typeface="Arial"/>
              <a:cs typeface="Arial"/>
              <a:sym typeface="Arial"/>
            </a:endParaRPr>
          </a:p>
        </p:txBody>
      </p:sp>
      <p:sp>
        <p:nvSpPr>
          <p:cNvPr id="478" name="Google Shape;478;p37"/>
          <p:cNvSpPr/>
          <p:nvPr/>
        </p:nvSpPr>
        <p:spPr>
          <a:xfrm>
            <a:off x="15177152" y="1028700"/>
            <a:ext cx="2082149" cy="2254557"/>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txBox="1"/>
          <p:nvPr/>
        </p:nvSpPr>
        <p:spPr>
          <a:xfrm>
            <a:off x="15717706" y="1846416"/>
            <a:ext cx="1001039" cy="61555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37</a:t>
            </a:r>
            <a:endParaRPr sz="4000">
              <a:solidFill>
                <a:srgbClr val="FFFFFF"/>
              </a:solidFill>
              <a:latin typeface="Arial"/>
              <a:ea typeface="Arial"/>
              <a:cs typeface="Arial"/>
              <a:sym typeface="Arial"/>
            </a:endParaRPr>
          </a:p>
        </p:txBody>
      </p:sp>
      <p:sp>
        <p:nvSpPr>
          <p:cNvPr id="480" name="Google Shape;480;p37"/>
          <p:cNvSpPr txBox="1"/>
          <p:nvPr/>
        </p:nvSpPr>
        <p:spPr>
          <a:xfrm>
            <a:off x="2895600" y="4518541"/>
            <a:ext cx="13590923" cy="4739759"/>
          </a:xfrm>
          <a:prstGeom prst="rect">
            <a:avLst/>
          </a:prstGeom>
          <a:noFill/>
          <a:ln>
            <a:noFill/>
          </a:ln>
        </p:spPr>
        <p:txBody>
          <a:bodyPr spcFirstLastPara="1" wrap="square" lIns="0" tIns="0" rIns="0" bIns="0" anchor="t" anchorCtr="0">
            <a:spAutoFit/>
          </a:bodyPr>
          <a:lstStyle/>
          <a:p>
            <a:pPr marL="571500" marR="0" lvl="0" indent="-5715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Decided the sprints and time-boxed . </a:t>
            </a:r>
            <a:endParaRPr/>
          </a:p>
          <a:p>
            <a:pPr marL="571500" marR="0" lvl="0" indent="-5715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motivated team on each scrum meeting.</a:t>
            </a:r>
            <a:endParaRPr/>
          </a:p>
          <a:p>
            <a:pPr marL="571500" marR="0" lvl="0" indent="-5715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Work closely with development team </a:t>
            </a:r>
            <a:endParaRPr/>
          </a:p>
          <a:p>
            <a:pPr marL="571500" marR="0" lvl="0" indent="-5715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Come Up with strategies of how the product should get user attraction.</a:t>
            </a:r>
            <a:endParaRPr sz="4400">
              <a:solidFill>
                <a:schemeClr val="dk1"/>
              </a:solidFill>
              <a:latin typeface="Arial"/>
              <a:ea typeface="Arial"/>
              <a:cs typeface="Arial"/>
              <a:sym typeface="Arial"/>
            </a:endParaRPr>
          </a:p>
          <a:p>
            <a:pPr marL="0" marR="0" lvl="0" indent="0" algn="l" rtl="0">
              <a:spcBef>
                <a:spcPts val="0"/>
              </a:spcBef>
              <a:spcAft>
                <a:spcPts val="0"/>
              </a:spcAft>
              <a:buNone/>
            </a:pPr>
            <a:br>
              <a:rPr lang="en-US" sz="4400">
                <a:solidFill>
                  <a:schemeClr val="dk1"/>
                </a:solidFill>
                <a:latin typeface="Arial"/>
                <a:ea typeface="Arial"/>
                <a:cs typeface="Arial"/>
                <a:sym typeface="Arial"/>
              </a:rPr>
            </a:br>
            <a:endParaRPr sz="4400">
              <a:solidFill>
                <a:srgbClr val="241D27"/>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p:nvPr/>
        </p:nvSpPr>
        <p:spPr>
          <a:xfrm>
            <a:off x="976063" y="1417230"/>
            <a:ext cx="6477091" cy="7774615"/>
          </a:xfrm>
          <a:custGeom>
            <a:avLst/>
            <a:gdLst/>
            <a:ahLst/>
            <a:cxnLst/>
            <a:rect l="l" t="t" r="r" b="b"/>
            <a:pathLst>
              <a:path w="13205498" h="15850891" extrusionOk="0">
                <a:moveTo>
                  <a:pt x="0" y="0"/>
                </a:moveTo>
                <a:lnTo>
                  <a:pt x="0" y="15850891"/>
                </a:lnTo>
                <a:lnTo>
                  <a:pt x="13205498" y="15850891"/>
                </a:lnTo>
                <a:lnTo>
                  <a:pt x="13205498" y="0"/>
                </a:lnTo>
                <a:lnTo>
                  <a:pt x="0" y="0"/>
                </a:lnTo>
                <a:close/>
                <a:moveTo>
                  <a:pt x="13144537" y="15789932"/>
                </a:moveTo>
                <a:lnTo>
                  <a:pt x="59690" y="15789932"/>
                </a:lnTo>
                <a:lnTo>
                  <a:pt x="59690" y="59690"/>
                </a:lnTo>
                <a:lnTo>
                  <a:pt x="13144537" y="59690"/>
                </a:lnTo>
                <a:lnTo>
                  <a:pt x="13144537" y="15789932"/>
                </a:lnTo>
                <a:close/>
              </a:path>
            </a:pathLst>
          </a:custGeom>
          <a:solidFill>
            <a:srgbClr val="241D27"/>
          </a:solidFill>
          <a:ln>
            <a:noFill/>
          </a:ln>
        </p:spPr>
      </p:sp>
      <p:sp>
        <p:nvSpPr>
          <p:cNvPr id="486" name="Google Shape;486;p38"/>
          <p:cNvSpPr/>
          <p:nvPr/>
        </p:nvSpPr>
        <p:spPr>
          <a:xfrm>
            <a:off x="0" y="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txBox="1"/>
          <p:nvPr/>
        </p:nvSpPr>
        <p:spPr>
          <a:xfrm>
            <a:off x="540555" y="8740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38</a:t>
            </a:r>
            <a:endParaRPr sz="4000">
              <a:solidFill>
                <a:srgbClr val="FFFFFF"/>
              </a:solidFill>
              <a:latin typeface="Arial"/>
              <a:ea typeface="Arial"/>
              <a:cs typeface="Arial"/>
              <a:sym typeface="Arial"/>
            </a:endParaRPr>
          </a:p>
        </p:txBody>
      </p:sp>
      <p:sp>
        <p:nvSpPr>
          <p:cNvPr id="488" name="Google Shape;488;p38"/>
          <p:cNvSpPr txBox="1"/>
          <p:nvPr/>
        </p:nvSpPr>
        <p:spPr>
          <a:xfrm>
            <a:off x="1541594" y="3784216"/>
            <a:ext cx="6309557" cy="2769989"/>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None/>
            </a:pPr>
            <a:r>
              <a:rPr lang="en-US" sz="5987">
                <a:solidFill>
                  <a:srgbClr val="241D27"/>
                </a:solidFill>
                <a:latin typeface="Arial"/>
                <a:ea typeface="Arial"/>
                <a:cs typeface="Arial"/>
                <a:sym typeface="Arial"/>
              </a:rPr>
              <a:t>Reasons to</a:t>
            </a:r>
            <a:endParaRPr/>
          </a:p>
          <a:p>
            <a:pPr marL="0" marR="0" lvl="0" indent="0" algn="l" rtl="0">
              <a:lnSpc>
                <a:spcPct val="120010"/>
              </a:lnSpc>
              <a:spcBef>
                <a:spcPts val="0"/>
              </a:spcBef>
              <a:spcAft>
                <a:spcPts val="0"/>
              </a:spcAft>
              <a:buNone/>
            </a:pPr>
            <a:r>
              <a:rPr lang="en-US" sz="5987">
                <a:solidFill>
                  <a:srgbClr val="241D27"/>
                </a:solidFill>
                <a:latin typeface="Arial"/>
                <a:ea typeface="Arial"/>
                <a:cs typeface="Arial"/>
                <a:sym typeface="Arial"/>
              </a:rPr>
              <a:t>use Scrum</a:t>
            </a:r>
            <a:endParaRPr/>
          </a:p>
          <a:p>
            <a:pPr marL="0" marR="0" lvl="0" indent="0" algn="l" rtl="0">
              <a:lnSpc>
                <a:spcPct val="120010"/>
              </a:lnSpc>
              <a:spcBef>
                <a:spcPts val="0"/>
              </a:spcBef>
              <a:spcAft>
                <a:spcPts val="0"/>
              </a:spcAft>
              <a:buNone/>
            </a:pPr>
            <a:r>
              <a:rPr lang="en-US" sz="5987">
                <a:solidFill>
                  <a:srgbClr val="241D27"/>
                </a:solidFill>
                <a:latin typeface="Arial"/>
                <a:ea typeface="Arial"/>
                <a:cs typeface="Arial"/>
                <a:sym typeface="Arial"/>
              </a:rPr>
              <a:t>Methodology</a:t>
            </a:r>
            <a:endParaRPr/>
          </a:p>
        </p:txBody>
      </p:sp>
      <p:sp>
        <p:nvSpPr>
          <p:cNvPr id="489" name="Google Shape;489;p38"/>
          <p:cNvSpPr/>
          <p:nvPr/>
        </p:nvSpPr>
        <p:spPr>
          <a:xfrm>
            <a:off x="7468394" y="0"/>
            <a:ext cx="10834846" cy="10287000"/>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0" name="Google Shape;490;p38"/>
          <p:cNvGrpSpPr/>
          <p:nvPr/>
        </p:nvGrpSpPr>
        <p:grpSpPr>
          <a:xfrm>
            <a:off x="9107196" y="1240182"/>
            <a:ext cx="7526762" cy="2310164"/>
            <a:chOff x="0" y="-76200"/>
            <a:chExt cx="10035683" cy="3080218"/>
          </a:xfrm>
        </p:grpSpPr>
        <p:sp>
          <p:nvSpPr>
            <p:cNvPr id="491" name="Google Shape;491;p38"/>
            <p:cNvSpPr txBox="1"/>
            <p:nvPr/>
          </p:nvSpPr>
          <p:spPr>
            <a:xfrm>
              <a:off x="0" y="-76200"/>
              <a:ext cx="10035683" cy="7865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a:solidFill>
                    <a:srgbClr val="FFFFFF"/>
                  </a:solidFill>
                  <a:latin typeface="Arial"/>
                  <a:ea typeface="Arial"/>
                  <a:cs typeface="Arial"/>
                  <a:sym typeface="Arial"/>
                </a:rPr>
                <a:t>DATA MAINT</a:t>
              </a:r>
              <a:r>
                <a:rPr lang="en-US" sz="3300">
                  <a:solidFill>
                    <a:srgbClr val="FFFFFF"/>
                  </a:solidFill>
                </a:rPr>
                <a:t>E</a:t>
              </a:r>
              <a:r>
                <a:rPr lang="en-US" sz="3300">
                  <a:solidFill>
                    <a:srgbClr val="FFFFFF"/>
                  </a:solidFill>
                  <a:latin typeface="Arial"/>
                  <a:ea typeface="Arial"/>
                  <a:cs typeface="Arial"/>
                  <a:sym typeface="Arial"/>
                </a:rPr>
                <a:t>N</a:t>
              </a:r>
              <a:r>
                <a:rPr lang="en-US" sz="3300">
                  <a:solidFill>
                    <a:srgbClr val="FFFFFF"/>
                  </a:solidFill>
                </a:rPr>
                <a:t>A</a:t>
              </a:r>
              <a:r>
                <a:rPr lang="en-US" sz="3300">
                  <a:solidFill>
                    <a:srgbClr val="FFFFFF"/>
                  </a:solidFill>
                  <a:latin typeface="Arial"/>
                  <a:ea typeface="Arial"/>
                  <a:cs typeface="Arial"/>
                  <a:sym typeface="Arial"/>
                </a:rPr>
                <a:t>NCE</a:t>
              </a:r>
              <a:endParaRPr/>
            </a:p>
          </p:txBody>
        </p:sp>
        <p:sp>
          <p:nvSpPr>
            <p:cNvPr id="492" name="Google Shape;492;p38"/>
            <p:cNvSpPr txBox="1"/>
            <p:nvPr/>
          </p:nvSpPr>
          <p:spPr>
            <a:xfrm>
              <a:off x="0" y="1054766"/>
              <a:ext cx="10035683" cy="194925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500" dirty="0">
                  <a:solidFill>
                    <a:srgbClr val="FFFFFF"/>
                  </a:solidFill>
                  <a:latin typeface="Arial"/>
                  <a:ea typeface="Arial"/>
                  <a:cs typeface="Arial"/>
                  <a:sym typeface="Arial"/>
                </a:rPr>
                <a:t>Customer data has to be managed regularly to prevent data duplication and providing maximum benefit.</a:t>
              </a:r>
              <a:endParaRPr dirty="0"/>
            </a:p>
          </p:txBody>
        </p:sp>
      </p:grpSp>
      <p:grpSp>
        <p:nvGrpSpPr>
          <p:cNvPr id="493" name="Google Shape;493;p38"/>
          <p:cNvGrpSpPr/>
          <p:nvPr/>
        </p:nvGrpSpPr>
        <p:grpSpPr>
          <a:xfrm>
            <a:off x="9107196" y="4189559"/>
            <a:ext cx="8152104" cy="1335537"/>
            <a:chOff x="0" y="-76200"/>
            <a:chExt cx="10869472" cy="1780716"/>
          </a:xfrm>
        </p:grpSpPr>
        <p:sp>
          <p:nvSpPr>
            <p:cNvPr id="494" name="Google Shape;494;p38"/>
            <p:cNvSpPr txBox="1"/>
            <p:nvPr/>
          </p:nvSpPr>
          <p:spPr>
            <a:xfrm>
              <a:off x="0" y="-76200"/>
              <a:ext cx="10869472" cy="7865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a:solidFill>
                    <a:srgbClr val="FFFFFF"/>
                  </a:solidFill>
                  <a:latin typeface="Arial"/>
                  <a:ea typeface="Arial"/>
                  <a:cs typeface="Arial"/>
                  <a:sym typeface="Arial"/>
                </a:rPr>
                <a:t>PROCESS IS LINEAR</a:t>
              </a:r>
              <a:endParaRPr/>
            </a:p>
          </p:txBody>
        </p:sp>
        <p:sp>
          <p:nvSpPr>
            <p:cNvPr id="495" name="Google Shape;495;p38"/>
            <p:cNvSpPr txBox="1"/>
            <p:nvPr/>
          </p:nvSpPr>
          <p:spPr>
            <a:xfrm>
              <a:off x="0" y="1054766"/>
              <a:ext cx="10869472" cy="649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500">
                  <a:solidFill>
                    <a:srgbClr val="FFFFFF"/>
                  </a:solidFill>
                  <a:latin typeface="Arial"/>
                  <a:ea typeface="Arial"/>
                  <a:cs typeface="Arial"/>
                  <a:sym typeface="Arial"/>
                </a:rPr>
                <a:t>Starts with requirements, leads to results, and stops</a:t>
              </a:r>
              <a:endParaRPr/>
            </a:p>
          </p:txBody>
        </p:sp>
      </p:grpSp>
      <p:grpSp>
        <p:nvGrpSpPr>
          <p:cNvPr id="496" name="Google Shape;496;p38"/>
          <p:cNvGrpSpPr/>
          <p:nvPr/>
        </p:nvGrpSpPr>
        <p:grpSpPr>
          <a:xfrm>
            <a:off x="9107196" y="6899140"/>
            <a:ext cx="8152104" cy="1822851"/>
            <a:chOff x="0" y="-76200"/>
            <a:chExt cx="10869472" cy="2430467"/>
          </a:xfrm>
        </p:grpSpPr>
        <p:sp>
          <p:nvSpPr>
            <p:cNvPr id="497" name="Google Shape;497;p38"/>
            <p:cNvSpPr txBox="1"/>
            <p:nvPr/>
          </p:nvSpPr>
          <p:spPr>
            <a:xfrm>
              <a:off x="0" y="-76200"/>
              <a:ext cx="10869472" cy="7865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dirty="0">
                  <a:solidFill>
                    <a:srgbClr val="FFFFFF"/>
                  </a:solidFill>
                  <a:latin typeface="Arial"/>
                  <a:ea typeface="Arial"/>
                  <a:cs typeface="Arial"/>
                  <a:sym typeface="Arial"/>
                </a:rPr>
                <a:t>PROCESS IS CYCLIC</a:t>
              </a:r>
              <a:endParaRPr dirty="0"/>
            </a:p>
          </p:txBody>
        </p:sp>
        <p:sp>
          <p:nvSpPr>
            <p:cNvPr id="498" name="Google Shape;498;p38"/>
            <p:cNvSpPr txBox="1"/>
            <p:nvPr/>
          </p:nvSpPr>
          <p:spPr>
            <a:xfrm>
              <a:off x="0" y="1054766"/>
              <a:ext cx="10869472" cy="129950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500">
                  <a:solidFill>
                    <a:srgbClr val="FFFFFF"/>
                  </a:solidFill>
                  <a:latin typeface="Arial"/>
                  <a:ea typeface="Arial"/>
                  <a:cs typeface="Arial"/>
                  <a:sym typeface="Arial"/>
                </a:rPr>
                <a:t>It repeats every Sprint, and planning for next Sprint overlaps with the work on the current Sprint</a:t>
              </a:r>
              <a:endParaRPr/>
            </a:p>
          </p:txBody>
        </p:sp>
      </p:grpSp>
      <p:sp>
        <p:nvSpPr>
          <p:cNvPr id="499" name="Google Shape;499;p38"/>
          <p:cNvSpPr/>
          <p:nvPr/>
        </p:nvSpPr>
        <p:spPr>
          <a:xfrm>
            <a:off x="7453154" y="1320712"/>
            <a:ext cx="1161065" cy="193036"/>
          </a:xfrm>
          <a:custGeom>
            <a:avLst/>
            <a:gdLst/>
            <a:ahLst/>
            <a:cxnLst/>
            <a:rect l="l" t="t" r="r" b="b"/>
            <a:pathLst>
              <a:path w="2459679" h="408940" extrusionOk="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7453154" y="4150191"/>
            <a:ext cx="1161065" cy="193036"/>
          </a:xfrm>
          <a:custGeom>
            <a:avLst/>
            <a:gdLst/>
            <a:ahLst/>
            <a:cxnLst/>
            <a:rect l="l" t="t" r="r" b="b"/>
            <a:pathLst>
              <a:path w="2459679" h="408940" extrusionOk="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7453154" y="6979670"/>
            <a:ext cx="1161065" cy="193036"/>
          </a:xfrm>
          <a:custGeom>
            <a:avLst/>
            <a:gdLst/>
            <a:ahLst/>
            <a:cxnLst/>
            <a:rect l="l" t="t" r="r" b="b"/>
            <a:pathLst>
              <a:path w="2459679" h="408940" extrusionOk="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5"/>
        <p:cNvGrpSpPr/>
        <p:nvPr/>
      </p:nvGrpSpPr>
      <p:grpSpPr>
        <a:xfrm>
          <a:off x="0" y="0"/>
          <a:ext cx="0" cy="0"/>
          <a:chOff x="0" y="0"/>
          <a:chExt cx="0" cy="0"/>
        </a:xfrm>
      </p:grpSpPr>
      <p:sp>
        <p:nvSpPr>
          <p:cNvPr id="506" name="Google Shape;506;p39"/>
          <p:cNvSpPr/>
          <p:nvPr/>
        </p:nvSpPr>
        <p:spPr>
          <a:xfrm>
            <a:off x="5657219" y="2164396"/>
            <a:ext cx="6973571" cy="5958209"/>
          </a:xfrm>
          <a:custGeom>
            <a:avLst/>
            <a:gdLst/>
            <a:ahLst/>
            <a:cxnLst/>
            <a:rect l="l" t="t" r="r" b="b"/>
            <a:pathLst>
              <a:path w="816315" h="697459" extrusionOk="0">
                <a:moveTo>
                  <a:pt x="691854" y="697459"/>
                </a:moveTo>
                <a:lnTo>
                  <a:pt x="124460" y="697459"/>
                </a:lnTo>
                <a:cubicBezTo>
                  <a:pt x="55880" y="697459"/>
                  <a:pt x="0" y="641579"/>
                  <a:pt x="0" y="572999"/>
                </a:cubicBezTo>
                <a:lnTo>
                  <a:pt x="0" y="124460"/>
                </a:lnTo>
                <a:cubicBezTo>
                  <a:pt x="0" y="55880"/>
                  <a:pt x="55880" y="0"/>
                  <a:pt x="124460" y="0"/>
                </a:cubicBezTo>
                <a:lnTo>
                  <a:pt x="691854" y="0"/>
                </a:lnTo>
                <a:cubicBezTo>
                  <a:pt x="760434" y="0"/>
                  <a:pt x="816315" y="55880"/>
                  <a:pt x="816315" y="124460"/>
                </a:cubicBezTo>
                <a:lnTo>
                  <a:pt x="816315" y="572999"/>
                </a:lnTo>
                <a:cubicBezTo>
                  <a:pt x="816315" y="641579"/>
                  <a:pt x="760434" y="697459"/>
                  <a:pt x="691854" y="697459"/>
                </a:cubicBezTo>
                <a:close/>
              </a:path>
            </a:pathLst>
          </a:custGeom>
          <a:solidFill>
            <a:srgbClr val="000000">
              <a:alpha val="6823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p:nvPr/>
        </p:nvSpPr>
        <p:spPr>
          <a:xfrm>
            <a:off x="4058179" y="2902427"/>
            <a:ext cx="10171641" cy="4472621"/>
          </a:xfrm>
          <a:prstGeom prst="rect">
            <a:avLst/>
          </a:prstGeom>
          <a:noFill/>
          <a:ln>
            <a:noFill/>
          </a:ln>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14642" b="1">
                <a:solidFill>
                  <a:srgbClr val="FFFFFF"/>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B8B7"/>
        </a:solidFill>
        <a:effectLst/>
      </p:bgPr>
    </p:bg>
    <p:spTree>
      <p:nvGrpSpPr>
        <p:cNvPr id="1" name="Shape 111"/>
        <p:cNvGrpSpPr/>
        <p:nvPr/>
      </p:nvGrpSpPr>
      <p:grpSpPr>
        <a:xfrm>
          <a:off x="0" y="0"/>
          <a:ext cx="0" cy="0"/>
          <a:chOff x="0" y="0"/>
          <a:chExt cx="0" cy="0"/>
        </a:xfrm>
      </p:grpSpPr>
      <p:sp>
        <p:nvSpPr>
          <p:cNvPr id="112" name="Google Shape;112;p4"/>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13" name="Google Shape;113;p4"/>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114" name="Google Shape;114;p4"/>
          <p:cNvSpPr txBox="1"/>
          <p:nvPr/>
        </p:nvSpPr>
        <p:spPr>
          <a:xfrm>
            <a:off x="1590650" y="1640847"/>
            <a:ext cx="13007491"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Problem Statement</a:t>
            </a:r>
            <a:endParaRPr sz="7500">
              <a:solidFill>
                <a:srgbClr val="241D27"/>
              </a:solidFill>
              <a:latin typeface="Arial"/>
              <a:ea typeface="Arial"/>
              <a:cs typeface="Arial"/>
              <a:sym typeface="Arial"/>
            </a:endParaRPr>
          </a:p>
        </p:txBody>
      </p:sp>
      <p:sp>
        <p:nvSpPr>
          <p:cNvPr id="115" name="Google Shape;115;p4"/>
          <p:cNvSpPr/>
          <p:nvPr/>
        </p:nvSpPr>
        <p:spPr>
          <a:xfrm>
            <a:off x="15177152" y="10287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04</a:t>
            </a:r>
            <a:endParaRPr sz="4000">
              <a:solidFill>
                <a:srgbClr val="FFFFFF"/>
              </a:solidFill>
              <a:latin typeface="Arial"/>
              <a:ea typeface="Arial"/>
              <a:cs typeface="Arial"/>
              <a:sym typeface="Arial"/>
            </a:endParaRPr>
          </a:p>
        </p:txBody>
      </p:sp>
      <p:sp>
        <p:nvSpPr>
          <p:cNvPr id="117" name="Google Shape;117;p4"/>
          <p:cNvSpPr txBox="1"/>
          <p:nvPr/>
        </p:nvSpPr>
        <p:spPr>
          <a:xfrm>
            <a:off x="1590650" y="3619500"/>
            <a:ext cx="15128095" cy="29546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There are many platforms that are avail the opportunities by helping the people in need, but what Prayas has different from other resources is that it creates a genuine and an appropriate statistics of the donations by the people. It mainly focuses on D2R mechanism which is clearly obvious that the required facilities and goods shall only be received by the consumer (Old age homes and Orphanages) by maintaining the proper balance between the user and the consumer.</a:t>
            </a: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CCDC"/>
        </a:solidFill>
        <a:effectLst/>
      </p:bgPr>
    </p:bg>
    <p:spTree>
      <p:nvGrpSpPr>
        <p:cNvPr id="1" name="Shape 121"/>
        <p:cNvGrpSpPr/>
        <p:nvPr/>
      </p:nvGrpSpPr>
      <p:grpSpPr>
        <a:xfrm>
          <a:off x="0" y="0"/>
          <a:ext cx="0" cy="0"/>
          <a:chOff x="0" y="0"/>
          <a:chExt cx="0" cy="0"/>
        </a:xfrm>
      </p:grpSpPr>
      <p:sp>
        <p:nvSpPr>
          <p:cNvPr id="122" name="Google Shape;122;p5"/>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23" name="Google Shape;123;p5"/>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a:ln>
            <a:noFill/>
          </a:ln>
        </p:spPr>
      </p:sp>
      <p:sp>
        <p:nvSpPr>
          <p:cNvPr id="124" name="Google Shape;124;p5"/>
          <p:cNvSpPr txBox="1"/>
          <p:nvPr/>
        </p:nvSpPr>
        <p:spPr>
          <a:xfrm>
            <a:off x="1590650" y="1640847"/>
            <a:ext cx="13007491" cy="1143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241D27"/>
                </a:solidFill>
                <a:latin typeface="Arial"/>
                <a:ea typeface="Arial"/>
                <a:cs typeface="Arial"/>
                <a:sym typeface="Arial"/>
              </a:rPr>
              <a:t>Presentation Overview</a:t>
            </a:r>
            <a:endParaRPr/>
          </a:p>
        </p:txBody>
      </p:sp>
      <p:sp>
        <p:nvSpPr>
          <p:cNvPr id="125" name="Google Shape;125;p5"/>
          <p:cNvSpPr/>
          <p:nvPr/>
        </p:nvSpPr>
        <p:spPr>
          <a:xfrm>
            <a:off x="15177152" y="1028700"/>
            <a:ext cx="2082149" cy="2367294"/>
          </a:xfrm>
          <a:prstGeom prst="rect">
            <a:avLst/>
          </a:prstGeom>
          <a:solidFill>
            <a:srgbClr val="24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txBox="1"/>
          <p:nvPr/>
        </p:nvSpPr>
        <p:spPr>
          <a:xfrm>
            <a:off x="15717706" y="1902784"/>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05</a:t>
            </a:r>
            <a:endParaRPr sz="4000">
              <a:solidFill>
                <a:srgbClr val="FFFFFF"/>
              </a:solidFill>
              <a:latin typeface="Arial"/>
              <a:ea typeface="Arial"/>
              <a:cs typeface="Arial"/>
              <a:sym typeface="Arial"/>
            </a:endParaRPr>
          </a:p>
        </p:txBody>
      </p:sp>
      <p:sp>
        <p:nvSpPr>
          <p:cNvPr id="127" name="Google Shape;127;p5"/>
          <p:cNvSpPr/>
          <p:nvPr/>
        </p:nvSpPr>
        <p:spPr>
          <a:xfrm>
            <a:off x="1028700" y="3373134"/>
            <a:ext cx="1873746" cy="5885166"/>
          </a:xfrm>
          <a:custGeom>
            <a:avLst/>
            <a:gdLst/>
            <a:ahLst/>
            <a:cxnLst/>
            <a:rect l="l" t="t" r="r" b="b"/>
            <a:pathLst>
              <a:path w="3820194" h="11998681" extrusionOk="0">
                <a:moveTo>
                  <a:pt x="0" y="0"/>
                </a:moveTo>
                <a:lnTo>
                  <a:pt x="0" y="11998681"/>
                </a:lnTo>
                <a:lnTo>
                  <a:pt x="3820194" y="11998681"/>
                </a:lnTo>
                <a:lnTo>
                  <a:pt x="3820194" y="0"/>
                </a:lnTo>
                <a:lnTo>
                  <a:pt x="0" y="0"/>
                </a:lnTo>
                <a:close/>
                <a:moveTo>
                  <a:pt x="3759234" y="11937721"/>
                </a:moveTo>
                <a:lnTo>
                  <a:pt x="59690" y="11937721"/>
                </a:lnTo>
                <a:lnTo>
                  <a:pt x="59690" y="59690"/>
                </a:lnTo>
                <a:lnTo>
                  <a:pt x="3759234" y="59690"/>
                </a:lnTo>
                <a:lnTo>
                  <a:pt x="3759234" y="11937721"/>
                </a:lnTo>
                <a:close/>
              </a:path>
            </a:pathLst>
          </a:custGeom>
          <a:solidFill>
            <a:srgbClr val="241D27"/>
          </a:solidFill>
          <a:ln>
            <a:noFill/>
          </a:ln>
        </p:spPr>
      </p:sp>
      <p:sp>
        <p:nvSpPr>
          <p:cNvPr id="128" name="Google Shape;128;p5"/>
          <p:cNvSpPr/>
          <p:nvPr/>
        </p:nvSpPr>
        <p:spPr>
          <a:xfrm>
            <a:off x="1028700" y="3395994"/>
            <a:ext cx="1873746" cy="5862306"/>
          </a:xfrm>
          <a:prstGeom prst="rect">
            <a:avLst/>
          </a:prstGeom>
          <a:solidFill>
            <a:srgbClr val="241D27">
              <a:alpha val="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txBox="1"/>
          <p:nvPr/>
        </p:nvSpPr>
        <p:spPr>
          <a:xfrm rot="5400000">
            <a:off x="-282365" y="5987913"/>
            <a:ext cx="4495875" cy="55335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800">
                <a:solidFill>
                  <a:srgbClr val="241D27"/>
                </a:solidFill>
                <a:latin typeface="Arial"/>
                <a:ea typeface="Arial"/>
                <a:cs typeface="Arial"/>
                <a:sym typeface="Arial"/>
              </a:rPr>
              <a:t>KEY TOPICS</a:t>
            </a:r>
            <a:endParaRPr/>
          </a:p>
        </p:txBody>
      </p:sp>
      <p:sp>
        <p:nvSpPr>
          <p:cNvPr id="130" name="Google Shape;130;p5"/>
          <p:cNvSpPr txBox="1"/>
          <p:nvPr/>
        </p:nvSpPr>
        <p:spPr>
          <a:xfrm>
            <a:off x="3648089" y="3911879"/>
            <a:ext cx="10189075" cy="461664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Scrum Methodology</a:t>
            </a:r>
            <a:endParaRPr sz="3000">
              <a:solidFill>
                <a:srgbClr val="241D27"/>
              </a:solidFill>
              <a:latin typeface="Arial"/>
              <a:ea typeface="Arial"/>
              <a:cs typeface="Arial"/>
              <a:sym typeface="Arial"/>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Scrum Team</a:t>
            </a:r>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Scrum framework</a:t>
            </a:r>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Sprint</a:t>
            </a:r>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Scrum meetings </a:t>
            </a:r>
            <a:endParaRPr sz="3000">
              <a:solidFill>
                <a:srgbClr val="241D27"/>
              </a:solidFill>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Artifacts Of Scrum </a:t>
            </a:r>
            <a:endParaRPr sz="3000">
              <a:solidFill>
                <a:srgbClr val="241D27"/>
              </a:solidFill>
              <a:latin typeface="Arial"/>
              <a:ea typeface="Arial"/>
              <a:cs typeface="Arial"/>
              <a:sym typeface="Arial"/>
            </a:endParaRPr>
          </a:p>
          <a:p>
            <a:pPr marL="0" marR="0" lvl="0" indent="0" algn="l" rtl="0">
              <a:lnSpc>
                <a:spcPct val="150000"/>
              </a:lnSpc>
              <a:spcBef>
                <a:spcPts val="0"/>
              </a:spcBef>
              <a:spcAft>
                <a:spcPts val="0"/>
              </a:spcAft>
              <a:buNone/>
            </a:pPr>
            <a:r>
              <a:rPr lang="en-US" sz="3000">
                <a:solidFill>
                  <a:srgbClr val="241D27"/>
                </a:solidFill>
                <a:latin typeface="Arial"/>
                <a:ea typeface="Arial"/>
                <a:cs typeface="Arial"/>
                <a:sym typeface="Arial"/>
              </a:rPr>
              <a:t>Scrum </a:t>
            </a:r>
            <a:r>
              <a:rPr lang="en-US" sz="3000">
                <a:solidFill>
                  <a:srgbClr val="241D27"/>
                </a:solidFill>
              </a:rPr>
              <a:t>Review</a:t>
            </a:r>
            <a:endParaRPr/>
          </a:p>
          <a:p>
            <a:pPr marL="0" marR="0" lvl="0" indent="0" algn="l" rtl="0">
              <a:lnSpc>
                <a:spcPct val="150000"/>
              </a:lnSpc>
              <a:spcBef>
                <a:spcPts val="0"/>
              </a:spcBef>
              <a:spcAft>
                <a:spcPts val="0"/>
              </a:spcAft>
              <a:buNone/>
            </a:pPr>
            <a:endParaRPr/>
          </a:p>
          <a:p>
            <a:pPr marL="0" marR="0" lvl="0" indent="0" algn="l" rtl="0">
              <a:lnSpc>
                <a:spcPct val="150000"/>
              </a:lnSpc>
              <a:spcBef>
                <a:spcPts val="0"/>
              </a:spcBef>
              <a:spcAft>
                <a:spcPts val="0"/>
              </a:spcAft>
              <a:buNone/>
            </a:pPr>
            <a:endParaRPr sz="3000">
              <a:solidFill>
                <a:srgbClr val="241D27"/>
              </a:solidFill>
              <a:latin typeface="Arial"/>
              <a:ea typeface="Arial"/>
              <a:cs typeface="Arial"/>
              <a:sym typeface="Arial"/>
            </a:endParaRPr>
          </a:p>
          <a:p>
            <a:pPr marL="0" marR="0" lvl="0" indent="0" algn="l" rtl="0">
              <a:lnSpc>
                <a:spcPct val="150000"/>
              </a:lnSpc>
              <a:spcBef>
                <a:spcPts val="0"/>
              </a:spcBef>
              <a:spcAft>
                <a:spcPts val="0"/>
              </a:spcAft>
              <a:buNone/>
            </a:pPr>
            <a:endParaRPr sz="3000">
              <a:solidFill>
                <a:srgbClr val="241D2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34"/>
        <p:cNvGrpSpPr/>
        <p:nvPr/>
      </p:nvGrpSpPr>
      <p:grpSpPr>
        <a:xfrm>
          <a:off x="0" y="0"/>
          <a:ext cx="0" cy="0"/>
          <a:chOff x="0" y="0"/>
          <a:chExt cx="0" cy="0"/>
        </a:xfrm>
      </p:grpSpPr>
      <p:sp>
        <p:nvSpPr>
          <p:cNvPr id="135" name="Google Shape;135;p6"/>
          <p:cNvSpPr/>
          <p:nvPr/>
        </p:nvSpPr>
        <p:spPr>
          <a:xfrm>
            <a:off x="1028700" y="1028700"/>
            <a:ext cx="16230599" cy="82296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62626"/>
          </a:solidFill>
          <a:ln w="9525" cap="flat" cmpd="sng">
            <a:solidFill>
              <a:schemeClr val="lt1"/>
            </a:solidFill>
            <a:prstDash val="solid"/>
            <a:round/>
            <a:headEnd type="none" w="sm" len="sm"/>
            <a:tailEnd type="none" w="sm" len="sm"/>
          </a:ln>
        </p:spPr>
      </p:sp>
      <p:sp>
        <p:nvSpPr>
          <p:cNvPr id="136" name="Google Shape;136;p6"/>
          <p:cNvSpPr/>
          <p:nvPr/>
        </p:nvSpPr>
        <p:spPr>
          <a:xfrm>
            <a:off x="1028700" y="1028700"/>
            <a:ext cx="16230599" cy="2367294"/>
          </a:xfrm>
          <a:custGeom>
            <a:avLst/>
            <a:gdLst/>
            <a:ahLst/>
            <a:cxnLst/>
            <a:rect l="l" t="t" r="r" b="b"/>
            <a:pathLst>
              <a:path w="33090957" h="4826440" extrusionOk="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62626"/>
          </a:solidFill>
          <a:ln w="9525" cap="flat" cmpd="sng">
            <a:solidFill>
              <a:schemeClr val="lt1"/>
            </a:solidFill>
            <a:prstDash val="solid"/>
            <a:round/>
            <a:headEnd type="none" w="sm" len="sm"/>
            <a:tailEnd type="none" w="sm" len="sm"/>
          </a:ln>
        </p:spPr>
      </p:sp>
      <p:sp>
        <p:nvSpPr>
          <p:cNvPr id="137" name="Google Shape;137;p6"/>
          <p:cNvSpPr txBox="1"/>
          <p:nvPr/>
        </p:nvSpPr>
        <p:spPr>
          <a:xfrm>
            <a:off x="1590650" y="1640847"/>
            <a:ext cx="13007491" cy="1143000"/>
          </a:xfrm>
          <a:prstGeom prst="rect">
            <a:avLst/>
          </a:prstGeom>
          <a:solidFill>
            <a:srgbClr val="262626"/>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chemeClr val="lt1"/>
                </a:solidFill>
                <a:latin typeface="Arial"/>
                <a:ea typeface="Arial"/>
                <a:cs typeface="Arial"/>
                <a:sym typeface="Arial"/>
              </a:rPr>
              <a:t>Diagrams undertaken</a:t>
            </a:r>
            <a:endParaRPr sz="7500">
              <a:solidFill>
                <a:schemeClr val="lt1"/>
              </a:solidFill>
              <a:latin typeface="Arial"/>
              <a:ea typeface="Arial"/>
              <a:cs typeface="Arial"/>
              <a:sym typeface="Arial"/>
            </a:endParaRPr>
          </a:p>
        </p:txBody>
      </p:sp>
      <p:sp>
        <p:nvSpPr>
          <p:cNvPr id="138" name="Google Shape;138;p6"/>
          <p:cNvSpPr/>
          <p:nvPr/>
        </p:nvSpPr>
        <p:spPr>
          <a:xfrm>
            <a:off x="15177152" y="1028700"/>
            <a:ext cx="2082149" cy="2367294"/>
          </a:xfrm>
          <a:prstGeom prst="rect">
            <a:avLst/>
          </a:prstGeom>
          <a:solidFill>
            <a:srgbClr val="26262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txBox="1"/>
          <p:nvPr/>
        </p:nvSpPr>
        <p:spPr>
          <a:xfrm>
            <a:off x="15762961" y="1902784"/>
            <a:ext cx="1001039" cy="609600"/>
          </a:xfrm>
          <a:prstGeom prst="rect">
            <a:avLst/>
          </a:prstGeom>
          <a:solidFill>
            <a:srgbClr val="262626"/>
          </a:solid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chemeClr val="lt1"/>
                </a:solidFill>
                <a:latin typeface="Arial"/>
                <a:ea typeface="Arial"/>
                <a:cs typeface="Arial"/>
                <a:sym typeface="Arial"/>
              </a:rPr>
              <a:t>06</a:t>
            </a:r>
            <a:endParaRPr sz="4000">
              <a:solidFill>
                <a:schemeClr val="lt1"/>
              </a:solidFill>
              <a:latin typeface="Arial"/>
              <a:ea typeface="Arial"/>
              <a:cs typeface="Arial"/>
              <a:sym typeface="Arial"/>
            </a:endParaRPr>
          </a:p>
        </p:txBody>
      </p:sp>
      <p:sp>
        <p:nvSpPr>
          <p:cNvPr id="140" name="Google Shape;140;p6"/>
          <p:cNvSpPr/>
          <p:nvPr/>
        </p:nvSpPr>
        <p:spPr>
          <a:xfrm>
            <a:off x="1028700" y="3373134"/>
            <a:ext cx="1873746" cy="5885166"/>
          </a:xfrm>
          <a:custGeom>
            <a:avLst/>
            <a:gdLst/>
            <a:ahLst/>
            <a:cxnLst/>
            <a:rect l="l" t="t" r="r" b="b"/>
            <a:pathLst>
              <a:path w="3820194" h="11998681" extrusionOk="0">
                <a:moveTo>
                  <a:pt x="0" y="0"/>
                </a:moveTo>
                <a:lnTo>
                  <a:pt x="0" y="11998681"/>
                </a:lnTo>
                <a:lnTo>
                  <a:pt x="3820194" y="11998681"/>
                </a:lnTo>
                <a:lnTo>
                  <a:pt x="3820194" y="0"/>
                </a:lnTo>
                <a:lnTo>
                  <a:pt x="0" y="0"/>
                </a:lnTo>
                <a:close/>
                <a:moveTo>
                  <a:pt x="3759234" y="11937721"/>
                </a:moveTo>
                <a:lnTo>
                  <a:pt x="59690" y="11937721"/>
                </a:lnTo>
                <a:lnTo>
                  <a:pt x="59690" y="59690"/>
                </a:lnTo>
                <a:lnTo>
                  <a:pt x="3759234" y="59690"/>
                </a:lnTo>
                <a:lnTo>
                  <a:pt x="3759234" y="11937721"/>
                </a:lnTo>
                <a:close/>
              </a:path>
            </a:pathLst>
          </a:custGeom>
          <a:solidFill>
            <a:srgbClr val="262626"/>
          </a:solidFill>
          <a:ln w="9525" cap="flat" cmpd="sng">
            <a:solidFill>
              <a:schemeClr val="lt1"/>
            </a:solidFill>
            <a:prstDash val="solid"/>
            <a:round/>
            <a:headEnd type="none" w="sm" len="sm"/>
            <a:tailEnd type="none" w="sm" len="sm"/>
          </a:ln>
        </p:spPr>
      </p:sp>
      <p:sp>
        <p:nvSpPr>
          <p:cNvPr id="141" name="Google Shape;141;p6"/>
          <p:cNvSpPr/>
          <p:nvPr/>
        </p:nvSpPr>
        <p:spPr>
          <a:xfrm>
            <a:off x="1028700" y="3395994"/>
            <a:ext cx="1873746" cy="5862306"/>
          </a:xfrm>
          <a:prstGeom prst="rect">
            <a:avLst/>
          </a:prstGeom>
          <a:solidFill>
            <a:srgbClr val="262626">
              <a:alpha val="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txBox="1"/>
          <p:nvPr/>
        </p:nvSpPr>
        <p:spPr>
          <a:xfrm rot="5400000">
            <a:off x="-282365" y="5913726"/>
            <a:ext cx="4495875" cy="701731"/>
          </a:xfrm>
          <a:prstGeom prst="rect">
            <a:avLst/>
          </a:prstGeom>
          <a:solidFill>
            <a:srgbClr val="262626"/>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800" dirty="0">
                <a:solidFill>
                  <a:schemeClr val="lt1"/>
                </a:solidFill>
                <a:latin typeface="Arial"/>
                <a:ea typeface="Arial"/>
                <a:cs typeface="Arial"/>
                <a:sym typeface="Arial"/>
              </a:rPr>
              <a:t>      DIAGRAMS</a:t>
            </a:r>
            <a:endParaRPr sz="3800" dirty="0">
              <a:solidFill>
                <a:schemeClr val="lt1"/>
              </a:solidFill>
              <a:latin typeface="Arial"/>
              <a:ea typeface="Arial"/>
              <a:cs typeface="Arial"/>
              <a:sym typeface="Arial"/>
            </a:endParaRPr>
          </a:p>
        </p:txBody>
      </p:sp>
      <p:sp>
        <p:nvSpPr>
          <p:cNvPr id="143" name="Google Shape;143;p6"/>
          <p:cNvSpPr txBox="1"/>
          <p:nvPr/>
        </p:nvSpPr>
        <p:spPr>
          <a:xfrm>
            <a:off x="3733800" y="3822727"/>
            <a:ext cx="7010399" cy="4985980"/>
          </a:xfrm>
          <a:prstGeom prst="rect">
            <a:avLst/>
          </a:prstGeom>
          <a:solidFill>
            <a:srgbClr val="26262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dirty="0">
                <a:solidFill>
                  <a:schemeClr val="lt1"/>
                </a:solidFill>
                <a:latin typeface="Arial"/>
                <a:ea typeface="Arial"/>
                <a:cs typeface="Arial"/>
                <a:sym typeface="Arial"/>
              </a:rPr>
              <a:t>ER DIAGRAM</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DFD LEVEL 0</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DFD LEVEL 1</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DFD LEVEL 2</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PERT CHART</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STATE CHART</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STATE DIAGRAM</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CLASS DIAGRAM</a:t>
            </a:r>
            <a:endParaRPr dirty="0"/>
          </a:p>
          <a:p>
            <a:pPr marL="0" marR="0" lvl="0" indent="0" algn="l" rtl="0">
              <a:spcBef>
                <a:spcPts val="0"/>
              </a:spcBef>
              <a:spcAft>
                <a:spcPts val="0"/>
              </a:spcAft>
              <a:buNone/>
            </a:pPr>
            <a:r>
              <a:rPr lang="en-US" sz="3600" dirty="0">
                <a:solidFill>
                  <a:schemeClr val="lt1"/>
                </a:solidFill>
                <a:latin typeface="Arial"/>
                <a:ea typeface="Arial"/>
                <a:cs typeface="Arial"/>
                <a:sym typeface="Arial"/>
              </a:rPr>
              <a:t>SEQUENCE DIAGRAM</a:t>
            </a:r>
            <a:endParaRPr sz="3600" dirty="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7"/>
          <p:cNvPicPr preferRelativeResize="0"/>
          <p:nvPr/>
        </p:nvPicPr>
        <p:blipFill rotWithShape="1">
          <a:blip r:embed="rId3">
            <a:alphaModFix/>
          </a:blip>
          <a:srcRect/>
          <a:stretch/>
        </p:blipFill>
        <p:spPr>
          <a:xfrm>
            <a:off x="968466" y="477801"/>
            <a:ext cx="13944600" cy="9255198"/>
          </a:xfrm>
          <a:prstGeom prst="rect">
            <a:avLst/>
          </a:prstGeom>
          <a:noFill/>
          <a:ln>
            <a:noFill/>
          </a:ln>
        </p:spPr>
      </p:pic>
      <p:sp>
        <p:nvSpPr>
          <p:cNvPr id="149" name="Google Shape;149;p7"/>
          <p:cNvSpPr/>
          <p:nvPr/>
        </p:nvSpPr>
        <p:spPr>
          <a:xfrm>
            <a:off x="609600" y="571500"/>
            <a:ext cx="16992600" cy="906780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50" name="Google Shape;150;p7"/>
          <p:cNvSpPr txBox="1"/>
          <p:nvPr/>
        </p:nvSpPr>
        <p:spPr>
          <a:xfrm>
            <a:off x="15994970" y="1819076"/>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07</a:t>
            </a:r>
            <a:endParaRPr sz="4000">
              <a:solidFill>
                <a:srgbClr val="FFFFFF"/>
              </a:solidFill>
              <a:latin typeface="Arial"/>
              <a:ea typeface="Arial"/>
              <a:cs typeface="Arial"/>
              <a:sym typeface="Arial"/>
            </a:endParaRPr>
          </a:p>
        </p:txBody>
      </p:sp>
      <p:grpSp>
        <p:nvGrpSpPr>
          <p:cNvPr id="151" name="Google Shape;151;p7"/>
          <p:cNvGrpSpPr/>
          <p:nvPr/>
        </p:nvGrpSpPr>
        <p:grpSpPr>
          <a:xfrm>
            <a:off x="12989518" y="863924"/>
            <a:ext cx="6087846" cy="609600"/>
            <a:chOff x="1095369" y="8496300"/>
            <a:chExt cx="10812246" cy="609600"/>
          </a:xfrm>
        </p:grpSpPr>
        <p:grpSp>
          <p:nvGrpSpPr>
            <p:cNvPr id="152" name="Google Shape;152;p7"/>
            <p:cNvGrpSpPr/>
            <p:nvPr/>
          </p:nvGrpSpPr>
          <p:grpSpPr>
            <a:xfrm>
              <a:off x="1095369" y="8496300"/>
              <a:ext cx="7820031" cy="609600"/>
              <a:chOff x="1095369" y="8496300"/>
              <a:chExt cx="7820031" cy="609600"/>
            </a:xfrm>
          </p:grpSpPr>
          <p:sp>
            <p:nvSpPr>
              <p:cNvPr id="153" name="Google Shape;153;p7"/>
              <p:cNvSpPr/>
              <p:nvPr/>
            </p:nvSpPr>
            <p:spPr>
              <a:xfrm>
                <a:off x="2024602" y="8496300"/>
                <a:ext cx="6890798" cy="60960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7"/>
              <p:cNvSpPr txBox="1"/>
              <p:nvPr/>
            </p:nvSpPr>
            <p:spPr>
              <a:xfrm>
                <a:off x="1095369" y="8496300"/>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08</a:t>
                </a:r>
                <a:endParaRPr sz="4000">
                  <a:solidFill>
                    <a:srgbClr val="FFFFFF"/>
                  </a:solidFill>
                  <a:latin typeface="Arial"/>
                  <a:ea typeface="Arial"/>
                  <a:cs typeface="Arial"/>
                  <a:sym typeface="Arial"/>
                </a:endParaRPr>
              </a:p>
            </p:txBody>
          </p:sp>
        </p:grpSp>
        <p:sp>
          <p:nvSpPr>
            <p:cNvPr id="155" name="Google Shape;155;p7"/>
            <p:cNvSpPr txBox="1"/>
            <p:nvPr/>
          </p:nvSpPr>
          <p:spPr>
            <a:xfrm>
              <a:off x="2988427" y="8549428"/>
              <a:ext cx="89191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ER DIAGRAMS</a:t>
              </a:r>
              <a:endParaRPr sz="2400">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a:stretch/>
        </p:blipFill>
        <p:spPr>
          <a:xfrm>
            <a:off x="4274798" y="1865915"/>
            <a:ext cx="9705120" cy="5459130"/>
          </a:xfrm>
          <a:prstGeom prst="rect">
            <a:avLst/>
          </a:prstGeom>
          <a:noFill/>
          <a:ln>
            <a:noFill/>
          </a:ln>
        </p:spPr>
      </p:pic>
      <p:sp>
        <p:nvSpPr>
          <p:cNvPr id="161" name="Google Shape;161;p8"/>
          <p:cNvSpPr/>
          <p:nvPr/>
        </p:nvSpPr>
        <p:spPr>
          <a:xfrm>
            <a:off x="271518" y="172719"/>
            <a:ext cx="17711680" cy="992378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grpSp>
        <p:nvGrpSpPr>
          <p:cNvPr id="162" name="Google Shape;162;p8"/>
          <p:cNvGrpSpPr/>
          <p:nvPr/>
        </p:nvGrpSpPr>
        <p:grpSpPr>
          <a:xfrm>
            <a:off x="567189" y="7810500"/>
            <a:ext cx="11340426" cy="1981200"/>
            <a:chOff x="567189" y="7810500"/>
            <a:chExt cx="11340426" cy="1981200"/>
          </a:xfrm>
        </p:grpSpPr>
        <p:grpSp>
          <p:nvGrpSpPr>
            <p:cNvPr id="163" name="Google Shape;163;p8"/>
            <p:cNvGrpSpPr/>
            <p:nvPr/>
          </p:nvGrpSpPr>
          <p:grpSpPr>
            <a:xfrm>
              <a:off x="567189" y="7810500"/>
              <a:ext cx="8348211" cy="1981200"/>
              <a:chOff x="567189" y="7810500"/>
              <a:chExt cx="8348211" cy="1981200"/>
            </a:xfrm>
          </p:grpSpPr>
          <p:sp>
            <p:nvSpPr>
              <p:cNvPr id="164" name="Google Shape;164;p8"/>
              <p:cNvSpPr/>
              <p:nvPr/>
            </p:nvSpPr>
            <p:spPr>
              <a:xfrm>
                <a:off x="2024602" y="8496300"/>
                <a:ext cx="6890798" cy="60960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5" name="Google Shape;165;p8"/>
              <p:cNvGrpSpPr/>
              <p:nvPr/>
            </p:nvGrpSpPr>
            <p:grpSpPr>
              <a:xfrm>
                <a:off x="567189" y="7810500"/>
                <a:ext cx="2057400" cy="1981200"/>
                <a:chOff x="2590800" y="7506302"/>
                <a:chExt cx="2057400" cy="1981200"/>
              </a:xfrm>
            </p:grpSpPr>
            <p:sp>
              <p:nvSpPr>
                <p:cNvPr id="166" name="Google Shape;166;p8"/>
                <p:cNvSpPr/>
                <p:nvPr/>
              </p:nvSpPr>
              <p:spPr>
                <a:xfrm>
                  <a:off x="2590800" y="7506302"/>
                  <a:ext cx="2057400" cy="19812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8"/>
                <p:cNvSpPr txBox="1"/>
                <p:nvPr/>
              </p:nvSpPr>
              <p:spPr>
                <a:xfrm>
                  <a:off x="3118980" y="8192102"/>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08</a:t>
                  </a:r>
                  <a:endParaRPr sz="4000">
                    <a:solidFill>
                      <a:srgbClr val="FFFFFF"/>
                    </a:solidFill>
                    <a:latin typeface="Arial"/>
                    <a:ea typeface="Arial"/>
                    <a:cs typeface="Arial"/>
                    <a:sym typeface="Arial"/>
                  </a:endParaRPr>
                </a:p>
              </p:txBody>
            </p:sp>
          </p:grpSp>
        </p:grpSp>
        <p:sp>
          <p:nvSpPr>
            <p:cNvPr id="168" name="Google Shape;168;p8"/>
            <p:cNvSpPr txBox="1"/>
            <p:nvPr/>
          </p:nvSpPr>
          <p:spPr>
            <a:xfrm>
              <a:off x="2988427" y="8549428"/>
              <a:ext cx="89191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DATA FLOW DIAGRAMS LEVEL 0</a:t>
              </a:r>
              <a:endParaRPr sz="2400">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9"/>
          <p:cNvPicPr preferRelativeResize="0"/>
          <p:nvPr/>
        </p:nvPicPr>
        <p:blipFill rotWithShape="1">
          <a:blip r:embed="rId3">
            <a:alphaModFix/>
          </a:blip>
          <a:srcRect t="-1112" r="22634" b="3135"/>
          <a:stretch/>
        </p:blipFill>
        <p:spPr>
          <a:xfrm>
            <a:off x="6859820" y="495300"/>
            <a:ext cx="10694885" cy="9067800"/>
          </a:xfrm>
          <a:prstGeom prst="rect">
            <a:avLst/>
          </a:prstGeom>
          <a:noFill/>
          <a:ln>
            <a:noFill/>
          </a:ln>
        </p:spPr>
      </p:pic>
      <p:sp>
        <p:nvSpPr>
          <p:cNvPr id="174" name="Google Shape;174;p9"/>
          <p:cNvSpPr/>
          <p:nvPr/>
        </p:nvSpPr>
        <p:spPr>
          <a:xfrm>
            <a:off x="271518" y="172719"/>
            <a:ext cx="17711680" cy="9923780"/>
          </a:xfrm>
          <a:custGeom>
            <a:avLst/>
            <a:gdLst/>
            <a:ahLst/>
            <a:cxnLst/>
            <a:rect l="l" t="t" r="r" b="b"/>
            <a:pathLst>
              <a:path w="33090957" h="16778514" extrusionOk="0">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a:ln>
            <a:noFill/>
          </a:ln>
        </p:spPr>
      </p:sp>
      <p:sp>
        <p:nvSpPr>
          <p:cNvPr id="175" name="Google Shape;175;p9"/>
          <p:cNvSpPr/>
          <p:nvPr/>
        </p:nvSpPr>
        <p:spPr>
          <a:xfrm>
            <a:off x="1022583" y="4766853"/>
            <a:ext cx="4114800" cy="60960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9"/>
          <p:cNvSpPr/>
          <p:nvPr/>
        </p:nvSpPr>
        <p:spPr>
          <a:xfrm>
            <a:off x="1862555" y="2432060"/>
            <a:ext cx="2057400" cy="19812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9"/>
          <p:cNvSpPr/>
          <p:nvPr/>
        </p:nvSpPr>
        <p:spPr>
          <a:xfrm>
            <a:off x="1022583" y="5505518"/>
            <a:ext cx="4114800" cy="60960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9"/>
          <p:cNvSpPr txBox="1"/>
          <p:nvPr/>
        </p:nvSpPr>
        <p:spPr>
          <a:xfrm>
            <a:off x="2390735" y="3117860"/>
            <a:ext cx="1001039" cy="60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a:solidFill>
                  <a:srgbClr val="FFFFFF"/>
                </a:solidFill>
                <a:latin typeface="Arial"/>
                <a:ea typeface="Arial"/>
                <a:cs typeface="Arial"/>
                <a:sym typeface="Arial"/>
              </a:rPr>
              <a:t>09</a:t>
            </a:r>
            <a:endParaRPr sz="4000">
              <a:solidFill>
                <a:srgbClr val="FFFFFF"/>
              </a:solidFill>
              <a:latin typeface="Arial"/>
              <a:ea typeface="Arial"/>
              <a:cs typeface="Arial"/>
              <a:sym typeface="Arial"/>
            </a:endParaRPr>
          </a:p>
        </p:txBody>
      </p:sp>
      <p:sp>
        <p:nvSpPr>
          <p:cNvPr id="179" name="Google Shape;179;p9"/>
          <p:cNvSpPr/>
          <p:nvPr/>
        </p:nvSpPr>
        <p:spPr>
          <a:xfrm>
            <a:off x="1022583" y="6244181"/>
            <a:ext cx="4114800" cy="609600"/>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9"/>
          <p:cNvSpPr txBox="1"/>
          <p:nvPr/>
        </p:nvSpPr>
        <p:spPr>
          <a:xfrm>
            <a:off x="1428854" y="4840822"/>
            <a:ext cx="89191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DATA FLOW </a:t>
            </a:r>
            <a:endParaRPr/>
          </a:p>
          <a:p>
            <a:pPr marL="0" marR="0" lvl="0" indent="0" algn="l" rtl="0">
              <a:spcBef>
                <a:spcPts val="0"/>
              </a:spcBef>
              <a:spcAft>
                <a:spcPts val="0"/>
              </a:spcAft>
              <a:buNone/>
            </a:pPr>
            <a:endParaRPr sz="2400">
              <a:solidFill>
                <a:schemeClr val="lt1"/>
              </a:solidFill>
              <a:latin typeface="Arial"/>
              <a:ea typeface="Arial"/>
              <a:cs typeface="Arial"/>
              <a:sym typeface="Arial"/>
            </a:endParaRPr>
          </a:p>
          <a:p>
            <a:pPr marL="0" marR="0" lvl="0" indent="0" algn="l" rtl="0">
              <a:spcBef>
                <a:spcPts val="0"/>
              </a:spcBef>
              <a:spcAft>
                <a:spcPts val="0"/>
              </a:spcAft>
              <a:buNone/>
            </a:pPr>
            <a:r>
              <a:rPr lang="en-US" sz="2400">
                <a:solidFill>
                  <a:schemeClr val="lt1"/>
                </a:solidFill>
                <a:latin typeface="Arial"/>
                <a:ea typeface="Arial"/>
                <a:cs typeface="Arial"/>
                <a:sym typeface="Arial"/>
              </a:rPr>
              <a:t>DIAGRAM</a:t>
            </a:r>
            <a:endParaRPr/>
          </a:p>
          <a:p>
            <a:pPr marL="0" marR="0" lvl="0" indent="0" algn="l" rtl="0">
              <a:spcBef>
                <a:spcPts val="0"/>
              </a:spcBef>
              <a:spcAft>
                <a:spcPts val="0"/>
              </a:spcAft>
              <a:buNone/>
            </a:pPr>
            <a:endParaRPr sz="2400">
              <a:solidFill>
                <a:schemeClr val="lt1"/>
              </a:solidFill>
              <a:latin typeface="Arial"/>
              <a:ea typeface="Arial"/>
              <a:cs typeface="Arial"/>
              <a:sym typeface="Arial"/>
            </a:endParaRPr>
          </a:p>
          <a:p>
            <a:pPr marL="0" marR="0" lvl="0" indent="0" algn="l" rtl="0">
              <a:spcBef>
                <a:spcPts val="0"/>
              </a:spcBef>
              <a:spcAft>
                <a:spcPts val="0"/>
              </a:spcAft>
              <a:buNone/>
            </a:pPr>
            <a:r>
              <a:rPr lang="en-US" sz="2400">
                <a:solidFill>
                  <a:schemeClr val="lt1"/>
                </a:solidFill>
                <a:latin typeface="Arial"/>
                <a:ea typeface="Arial"/>
                <a:cs typeface="Arial"/>
                <a:sym typeface="Arial"/>
              </a:rPr>
              <a:t>LEVEL 1</a:t>
            </a:r>
            <a:endParaRPr sz="24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2504</TotalTime>
  <Words>1521</Words>
  <Application>Microsoft Office PowerPoint</Application>
  <PresentationFormat>Custom</PresentationFormat>
  <Paragraphs>169</Paragraphs>
  <Slides>39</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Techie La</dc:creator>
  <cp:lastModifiedBy>Surmai Adhikari</cp:lastModifiedBy>
  <cp:revision>26</cp:revision>
  <dcterms:created xsi:type="dcterms:W3CDTF">2006-08-16T00:00:00Z</dcterms:created>
  <dcterms:modified xsi:type="dcterms:W3CDTF">2020-04-26T20:05:15Z</dcterms:modified>
</cp:coreProperties>
</file>